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oboto"/>
      <p:regular r:id="rId23"/>
      <p:bold r:id="rId24"/>
      <p:italic r:id="rId25"/>
      <p:boldItalic r:id="rId26"/>
    </p:embeddedFont>
    <p:embeddedFont>
      <p:font typeface="Caveat"/>
      <p:regular r:id="rId27"/>
      <p:bold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Caveat-bold.fntdata"/><Relationship Id="rId27" Type="http://schemas.openxmlformats.org/officeDocument/2006/relationships/font" Target="fonts/Caveat-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png>
</file>

<file path=ppt/media/image2.png>
</file>

<file path=ppt/media/image3.png>
</file>

<file path=ppt/media/image4.png>
</file>

<file path=ppt/media/image5.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297cc08507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297cc08507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297f33f3dd_0_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297f33f3d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5310ea9e76_0_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5310ea9e7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5310ea9e76_0_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5310ea9e7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c6f73a04f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c6f73a0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5310ea9e76_0_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5310ea9e7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5310ea9e76_0_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5310ea9e76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c6f73a04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c6f73a04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c6f73a04f_0_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c6f73a04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c6f73a04f_0_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c6f73a04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c6f73a04f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c6f73a04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297cc08507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297cc0850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 Id="rId3" Type="http://schemas.openxmlformats.org/officeDocument/2006/relationships/image" Target="../media/image1.jp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10.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7.jpg"/><Relationship Id="rId4" Type="http://schemas.openxmlformats.org/officeDocument/2006/relationships/hyperlink" Target="https://towardsdatascience.com/time-series-forecasting-with-arima-sarima-and-sarimax-ee61099e78f6" TargetMode="External"/><Relationship Id="rId5" Type="http://schemas.openxmlformats.org/officeDocument/2006/relationships/hyperlink" Target="https://neptune.ai/blog/arima-sarima-real-world-time-series-forecasting-guide" TargetMode="External"/><Relationship Id="rId6"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10.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6" name="Shape 66"/>
        <p:cNvGrpSpPr/>
        <p:nvPr/>
      </p:nvGrpSpPr>
      <p:grpSpPr>
        <a:xfrm>
          <a:off x="0" y="0"/>
          <a:ext cx="0" cy="0"/>
          <a:chOff x="0" y="0"/>
          <a:chExt cx="0" cy="0"/>
        </a:xfrm>
      </p:grpSpPr>
      <p:sp>
        <p:nvSpPr>
          <p:cNvPr id="67" name="Google Shape;67;p13"/>
          <p:cNvSpPr txBox="1"/>
          <p:nvPr>
            <p:ph type="ctrTitle"/>
          </p:nvPr>
        </p:nvSpPr>
        <p:spPr>
          <a:xfrm>
            <a:off x="232950" y="111092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i="1" lang="en"/>
              <a:t>Capstone Project</a:t>
            </a:r>
            <a:endParaRPr b="1" i="1"/>
          </a:p>
        </p:txBody>
      </p:sp>
      <p:sp>
        <p:nvSpPr>
          <p:cNvPr id="68" name="Google Shape;68;p13"/>
          <p:cNvSpPr txBox="1"/>
          <p:nvPr>
            <p:ph idx="1" type="subTitle"/>
          </p:nvPr>
        </p:nvSpPr>
        <p:spPr>
          <a:xfrm>
            <a:off x="323000" y="2138855"/>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Pakistan retail/ecommerce data analysis &amp; future sales prediction</a:t>
            </a:r>
            <a:endParaRPr sz="2400"/>
          </a:p>
        </p:txBody>
      </p:sp>
      <p:sp>
        <p:nvSpPr>
          <p:cNvPr id="69" name="Google Shape;69;p13"/>
          <p:cNvSpPr txBox="1"/>
          <p:nvPr/>
        </p:nvSpPr>
        <p:spPr>
          <a:xfrm>
            <a:off x="4572000" y="3418875"/>
            <a:ext cx="3297600" cy="708000"/>
          </a:xfrm>
          <a:prstGeom prst="rect">
            <a:avLst/>
          </a:prstGeom>
          <a:noFill/>
          <a:ln>
            <a:noFill/>
          </a:ln>
        </p:spPr>
        <p:txBody>
          <a:bodyPr anchorCtr="0" anchor="t" bIns="91425" lIns="91425" spcFirstLastPara="1" rIns="91425" wrap="square" tIns="91425">
            <a:spAutoFit/>
          </a:bodyPr>
          <a:lstStyle/>
          <a:p>
            <a:pPr indent="-444500" lvl="0" marL="457200" rtl="0" algn="l">
              <a:spcBef>
                <a:spcPts val="0"/>
              </a:spcBef>
              <a:spcAft>
                <a:spcPts val="0"/>
              </a:spcAft>
              <a:buClr>
                <a:schemeClr val="accent4"/>
              </a:buClr>
              <a:buSzPts val="3400"/>
              <a:buFont typeface="Caveat"/>
              <a:buChar char="-"/>
            </a:pPr>
            <a:r>
              <a:rPr lang="en" sz="3400">
                <a:solidFill>
                  <a:schemeClr val="accent4"/>
                </a:solidFill>
                <a:latin typeface="Caveat"/>
                <a:ea typeface="Caveat"/>
                <a:cs typeface="Caveat"/>
                <a:sym typeface="Caveat"/>
              </a:rPr>
              <a:t>Vivek Dumbre</a:t>
            </a:r>
            <a:endParaRPr sz="3400">
              <a:solidFill>
                <a:schemeClr val="accent4"/>
              </a:solidFill>
              <a:latin typeface="Caveat"/>
              <a:ea typeface="Caveat"/>
              <a:cs typeface="Caveat"/>
              <a:sym typeface="Cave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2A2A"/>
        </a:solidFill>
      </p:bgPr>
    </p:bg>
    <p:spTree>
      <p:nvGrpSpPr>
        <p:cNvPr id="145" name="Shape 145"/>
        <p:cNvGrpSpPr/>
        <p:nvPr/>
      </p:nvGrpSpPr>
      <p:grpSpPr>
        <a:xfrm>
          <a:off x="0" y="0"/>
          <a:ext cx="0" cy="0"/>
          <a:chOff x="0" y="0"/>
          <a:chExt cx="0" cy="0"/>
        </a:xfrm>
      </p:grpSpPr>
      <p:sp>
        <p:nvSpPr>
          <p:cNvPr id="146" name="Google Shape;146;p22"/>
          <p:cNvSpPr txBox="1"/>
          <p:nvPr>
            <p:ph idx="4294967295" type="title"/>
          </p:nvPr>
        </p:nvSpPr>
        <p:spPr>
          <a:xfrm>
            <a:off x="177000" y="454925"/>
            <a:ext cx="7870500" cy="5844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100">
                <a:solidFill>
                  <a:srgbClr val="FF0D0D"/>
                </a:solidFill>
                <a:latin typeface="Arial"/>
                <a:ea typeface="Arial"/>
                <a:cs typeface="Arial"/>
                <a:sym typeface="Arial"/>
              </a:rPr>
              <a:t>Find a correlation between payment method and order status</a:t>
            </a:r>
            <a:endParaRPr sz="2100">
              <a:solidFill>
                <a:srgbClr val="FF0D0D"/>
              </a:solidFill>
            </a:endParaRPr>
          </a:p>
        </p:txBody>
      </p:sp>
      <p:sp>
        <p:nvSpPr>
          <p:cNvPr id="147" name="Google Shape;147;p22"/>
          <p:cNvSpPr txBox="1"/>
          <p:nvPr>
            <p:ph idx="4294967295" type="body"/>
          </p:nvPr>
        </p:nvSpPr>
        <p:spPr>
          <a:xfrm>
            <a:off x="841000" y="2673425"/>
            <a:ext cx="8087400" cy="202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1"/>
                </a:solidFill>
              </a:rPr>
              <a:t> The chi-square statistic indicates the strength of association between the two categorical variables. A higher chi-square value suggests a stronger association.</a:t>
            </a:r>
            <a:endParaRPr sz="1300">
              <a:solidFill>
                <a:schemeClr val="lt1"/>
              </a:solidFill>
            </a:endParaRPr>
          </a:p>
          <a:p>
            <a:pPr indent="0" lvl="0" marL="0" rtl="0" algn="l">
              <a:spcBef>
                <a:spcPts val="0"/>
              </a:spcBef>
              <a:spcAft>
                <a:spcPts val="0"/>
              </a:spcAft>
              <a:buNone/>
            </a:pPr>
            <a:r>
              <a:rPr lang="en" sz="1300">
                <a:solidFill>
                  <a:schemeClr val="lt1"/>
                </a:solidFill>
              </a:rPr>
              <a:t> </a:t>
            </a:r>
            <a:endParaRPr sz="1300">
              <a:solidFill>
                <a:schemeClr val="lt1"/>
              </a:solidFill>
            </a:endParaRPr>
          </a:p>
          <a:p>
            <a:pPr indent="0" lvl="0" marL="0" rtl="0" algn="l">
              <a:spcBef>
                <a:spcPts val="0"/>
              </a:spcBef>
              <a:spcAft>
                <a:spcPts val="0"/>
              </a:spcAft>
              <a:buNone/>
            </a:pPr>
            <a:r>
              <a:rPr lang="en" sz="1300">
                <a:solidFill>
                  <a:schemeClr val="lt1"/>
                </a:solidFill>
              </a:rPr>
              <a:t>The p-value is a measure of the statistical significance of the association. In this case, the p-value is very close to zero (0.0), which suggests that the association between the variables is statistically significant. In other words, it is highly unlikely to observe such an association by chance alone.</a:t>
            </a:r>
            <a:endParaRPr sz="1300">
              <a:solidFill>
                <a:schemeClr val="lt1"/>
              </a:solidFill>
            </a:endParaRPr>
          </a:p>
          <a:p>
            <a:pPr indent="0" lvl="0" marL="0" rtl="0" algn="l">
              <a:spcBef>
                <a:spcPts val="0"/>
              </a:spcBef>
              <a:spcAft>
                <a:spcPts val="0"/>
              </a:spcAft>
              <a:buNone/>
            </a:pPr>
            <a:r>
              <a:rPr lang="en" sz="1300">
                <a:solidFill>
                  <a:schemeClr val="lt1"/>
                </a:solidFill>
              </a:rPr>
              <a:t>These results indicate that there is a significant association or dependency between the two categorical variables you analyzed.</a:t>
            </a:r>
            <a:endParaRPr sz="1300">
              <a:solidFill>
                <a:schemeClr val="lt1"/>
              </a:solidFill>
            </a:endParaRPr>
          </a:p>
          <a:p>
            <a:pPr indent="0" lvl="0" marL="0" rtl="0" algn="l">
              <a:spcBef>
                <a:spcPts val="0"/>
              </a:spcBef>
              <a:spcAft>
                <a:spcPts val="0"/>
              </a:spcAft>
              <a:buNone/>
            </a:pPr>
            <a:r>
              <a:rPr lang="en" sz="1300">
                <a:solidFill>
                  <a:schemeClr val="lt1"/>
                </a:solidFill>
              </a:rPr>
              <a:t> </a:t>
            </a:r>
            <a:endParaRPr sz="1300">
              <a:solidFill>
                <a:schemeClr val="lt1"/>
              </a:solidFill>
            </a:endParaRPr>
          </a:p>
          <a:p>
            <a:pPr indent="0" lvl="0" marL="0" rtl="0" algn="l">
              <a:spcBef>
                <a:spcPts val="0"/>
              </a:spcBef>
              <a:spcAft>
                <a:spcPts val="0"/>
              </a:spcAft>
              <a:buNone/>
            </a:pPr>
            <a:r>
              <a:rPr lang="en" sz="1300">
                <a:solidFill>
                  <a:schemeClr val="lt1"/>
                </a:solidFill>
              </a:rPr>
              <a:t> </a:t>
            </a:r>
            <a:endParaRPr sz="1300">
              <a:solidFill>
                <a:schemeClr val="lt1"/>
              </a:solidFill>
            </a:endParaRPr>
          </a:p>
          <a:p>
            <a:pPr indent="0" lvl="0" marL="0" rtl="0" algn="l">
              <a:lnSpc>
                <a:spcPct val="100000"/>
              </a:lnSpc>
              <a:spcBef>
                <a:spcPts val="0"/>
              </a:spcBef>
              <a:spcAft>
                <a:spcPts val="0"/>
              </a:spcAft>
              <a:buNone/>
            </a:pPr>
            <a:r>
              <a:t/>
            </a:r>
            <a:endParaRPr sz="1300">
              <a:solidFill>
                <a:schemeClr val="lt1"/>
              </a:solidFill>
            </a:endParaRPr>
          </a:p>
        </p:txBody>
      </p:sp>
      <p:sp>
        <p:nvSpPr>
          <p:cNvPr id="148" name="Google Shape;148;p22"/>
          <p:cNvSpPr/>
          <p:nvPr/>
        </p:nvSpPr>
        <p:spPr>
          <a:xfrm rot="-1547493">
            <a:off x="8623353" y="63441"/>
            <a:ext cx="288211" cy="143570"/>
          </a:xfrm>
          <a:prstGeom prst="rtTriangle">
            <a:avLst/>
          </a:prstGeom>
          <a:solidFill>
            <a:srgbClr val="FF0D0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2"/>
          <p:cNvSpPr/>
          <p:nvPr/>
        </p:nvSpPr>
        <p:spPr>
          <a:xfrm>
            <a:off x="80950" y="4801925"/>
            <a:ext cx="977400" cy="237000"/>
          </a:xfrm>
          <a:prstGeom prst="triangle">
            <a:avLst>
              <a:gd fmla="val 50000" name="adj"/>
            </a:avLst>
          </a:prstGeom>
          <a:solidFill>
            <a:srgbClr val="FF0D0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2"/>
          <p:cNvSpPr/>
          <p:nvPr/>
        </p:nvSpPr>
        <p:spPr>
          <a:xfrm rot="874844">
            <a:off x="90826" y="3582443"/>
            <a:ext cx="306264" cy="1441165"/>
          </a:xfrm>
          <a:prstGeom prst="diamond">
            <a:avLst/>
          </a:prstGeom>
          <a:solidFill>
            <a:srgbClr val="FF0D0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2"/>
          <p:cNvSpPr/>
          <p:nvPr/>
        </p:nvSpPr>
        <p:spPr>
          <a:xfrm rot="7818846">
            <a:off x="124806" y="4617271"/>
            <a:ext cx="701106" cy="187529"/>
          </a:xfrm>
          <a:prstGeom prst="rtTriangle">
            <a:avLst/>
          </a:prstGeom>
          <a:solidFill>
            <a:srgbClr val="FF0D0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2"/>
          <p:cNvSpPr/>
          <p:nvPr/>
        </p:nvSpPr>
        <p:spPr>
          <a:xfrm flipH="1" rot="1289453">
            <a:off x="8036938" y="-41706"/>
            <a:ext cx="688680" cy="1803647"/>
          </a:xfrm>
          <a:prstGeom prst="rtTriangle">
            <a:avLst/>
          </a:prstGeom>
          <a:solidFill>
            <a:srgbClr val="FF0D0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2"/>
          <p:cNvSpPr/>
          <p:nvPr/>
        </p:nvSpPr>
        <p:spPr>
          <a:xfrm rot="-2355606">
            <a:off x="7741767" y="384846"/>
            <a:ext cx="1278993" cy="245380"/>
          </a:xfrm>
          <a:prstGeom prst="rtTriangle">
            <a:avLst/>
          </a:prstGeom>
          <a:solidFill>
            <a:srgbClr val="FF0D0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2"/>
          <p:cNvSpPr/>
          <p:nvPr/>
        </p:nvSpPr>
        <p:spPr>
          <a:xfrm rot="-5522423">
            <a:off x="8407524" y="828960"/>
            <a:ext cx="977420" cy="237149"/>
          </a:xfrm>
          <a:prstGeom prst="triangle">
            <a:avLst>
              <a:gd fmla="val 50000" name="adj"/>
            </a:avLst>
          </a:prstGeom>
          <a:solidFill>
            <a:srgbClr val="FF0D0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2"/>
          <p:cNvSpPr txBox="1"/>
          <p:nvPr/>
        </p:nvSpPr>
        <p:spPr>
          <a:xfrm>
            <a:off x="495575" y="1108938"/>
            <a:ext cx="60714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lt1"/>
                </a:solidFill>
                <a:latin typeface="Roboto"/>
                <a:ea typeface="Roboto"/>
                <a:cs typeface="Roboto"/>
                <a:sym typeface="Roboto"/>
              </a:rPr>
              <a:t>As we already know payment method and Offer Status are both categorical variables to find the correlation between them we need the Chi- Square Test to map their inter-dependence as the variables are non numeric.</a:t>
            </a:r>
            <a:endParaRPr sz="1300">
              <a:solidFill>
                <a:schemeClr val="lt1"/>
              </a:solidFill>
              <a:latin typeface="Roboto"/>
              <a:ea typeface="Roboto"/>
              <a:cs typeface="Roboto"/>
              <a:sym typeface="Roboto"/>
            </a:endParaRPr>
          </a:p>
        </p:txBody>
      </p:sp>
      <p:sp>
        <p:nvSpPr>
          <p:cNvPr id="156" name="Google Shape;156;p22"/>
          <p:cNvSpPr txBox="1"/>
          <p:nvPr/>
        </p:nvSpPr>
        <p:spPr>
          <a:xfrm>
            <a:off x="1581550" y="2063850"/>
            <a:ext cx="67428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100">
                <a:solidFill>
                  <a:schemeClr val="lt1"/>
                </a:solidFill>
                <a:latin typeface="Roboto"/>
                <a:ea typeface="Roboto"/>
                <a:cs typeface="Roboto"/>
                <a:sym typeface="Roboto"/>
              </a:rPr>
              <a:t>The chi-square : </a:t>
            </a:r>
            <a:r>
              <a:rPr b="1" lang="en" sz="2100">
                <a:solidFill>
                  <a:srgbClr val="FF0D0D"/>
                </a:solidFill>
                <a:latin typeface="Roboto"/>
                <a:ea typeface="Roboto"/>
                <a:cs typeface="Roboto"/>
                <a:sym typeface="Roboto"/>
              </a:rPr>
              <a:t>208092.8816361259</a:t>
            </a:r>
            <a:r>
              <a:rPr lang="en" sz="2100">
                <a:solidFill>
                  <a:schemeClr val="lt1"/>
                </a:solidFill>
                <a:latin typeface="Roboto"/>
                <a:ea typeface="Roboto"/>
                <a:cs typeface="Roboto"/>
                <a:sym typeface="Roboto"/>
              </a:rPr>
              <a:t>,   p-value : </a:t>
            </a:r>
            <a:r>
              <a:rPr b="1" lang="en" sz="2100">
                <a:solidFill>
                  <a:srgbClr val="FF0000"/>
                </a:solidFill>
                <a:latin typeface="Roboto"/>
                <a:ea typeface="Roboto"/>
                <a:cs typeface="Roboto"/>
                <a:sym typeface="Roboto"/>
              </a:rPr>
              <a:t>0.0</a:t>
            </a:r>
            <a:endParaRPr>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00000"/>
        </a:solidFill>
      </p:bgPr>
    </p:bg>
    <p:spTree>
      <p:nvGrpSpPr>
        <p:cNvPr id="160" name="Shape 160"/>
        <p:cNvGrpSpPr/>
        <p:nvPr/>
      </p:nvGrpSpPr>
      <p:grpSpPr>
        <a:xfrm>
          <a:off x="0" y="0"/>
          <a:ext cx="0" cy="0"/>
          <a:chOff x="0" y="0"/>
          <a:chExt cx="0" cy="0"/>
        </a:xfrm>
      </p:grpSpPr>
      <p:sp>
        <p:nvSpPr>
          <p:cNvPr id="161" name="Google Shape;161;p23"/>
          <p:cNvSpPr txBox="1"/>
          <p:nvPr>
            <p:ph type="ctrTitle"/>
          </p:nvPr>
        </p:nvSpPr>
        <p:spPr>
          <a:xfrm>
            <a:off x="323000" y="488975"/>
            <a:ext cx="6619200" cy="591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i="1" lang="en" sz="3700"/>
              <a:t>RFM Analysis &amp; Segmentation</a:t>
            </a:r>
            <a:endParaRPr b="1" i="1" sz="3700"/>
          </a:p>
        </p:txBody>
      </p:sp>
      <p:sp>
        <p:nvSpPr>
          <p:cNvPr id="162" name="Google Shape;162;p23"/>
          <p:cNvSpPr txBox="1"/>
          <p:nvPr>
            <p:ph idx="1" type="subTitle"/>
          </p:nvPr>
        </p:nvSpPr>
        <p:spPr>
          <a:xfrm>
            <a:off x="777125" y="1289830"/>
            <a:ext cx="8222100" cy="432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400"/>
              <a:t> </a:t>
            </a:r>
            <a:endParaRPr sz="2400"/>
          </a:p>
          <a:p>
            <a:pPr indent="0" lvl="0" marL="0" rtl="0" algn="l">
              <a:lnSpc>
                <a:spcPct val="115000"/>
              </a:lnSpc>
              <a:spcBef>
                <a:spcPts val="0"/>
              </a:spcBef>
              <a:spcAft>
                <a:spcPts val="0"/>
              </a:spcAft>
              <a:buNone/>
            </a:pPr>
            <a:r>
              <a:rPr lang="en" sz="2400"/>
              <a:t>RFM analysis is a marketing technique used to quantitatively rank and group customers based on the recency, frequency and monetary total of their recent transactions to identify the best customers and perform targeted marketing campaigns.</a:t>
            </a:r>
            <a:endParaRPr sz="2400"/>
          </a:p>
          <a:p>
            <a:pPr indent="0" lvl="0" marL="0" rtl="0" algn="l">
              <a:spcBef>
                <a:spcPts val="0"/>
              </a:spcBef>
              <a:spcAft>
                <a:spcPts val="0"/>
              </a:spcAft>
              <a:buNone/>
            </a:pPr>
            <a:r>
              <a:t/>
            </a:r>
            <a:endParaRPr sz="24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6" name="Shape 166"/>
        <p:cNvGrpSpPr/>
        <p:nvPr/>
      </p:nvGrpSpPr>
      <p:grpSpPr>
        <a:xfrm>
          <a:off x="0" y="0"/>
          <a:ext cx="0" cy="0"/>
          <a:chOff x="0" y="0"/>
          <a:chExt cx="0" cy="0"/>
        </a:xfrm>
      </p:grpSpPr>
      <p:sp>
        <p:nvSpPr>
          <p:cNvPr id="167" name="Google Shape;167;p24"/>
          <p:cNvSpPr txBox="1"/>
          <p:nvPr>
            <p:ph type="title"/>
          </p:nvPr>
        </p:nvSpPr>
        <p:spPr>
          <a:xfrm>
            <a:off x="4405850" y="347875"/>
            <a:ext cx="4457100" cy="724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b="1" lang="en" sz="3500">
                <a:solidFill>
                  <a:srgbClr val="FF0D0D"/>
                </a:solidFill>
              </a:rPr>
              <a:t>RFM results</a:t>
            </a:r>
            <a:endParaRPr b="1" sz="3500">
              <a:solidFill>
                <a:srgbClr val="FF0D0D"/>
              </a:solidFill>
            </a:endParaRPr>
          </a:p>
        </p:txBody>
      </p:sp>
      <p:pic>
        <p:nvPicPr>
          <p:cNvPr id="168" name="Google Shape;168;p24"/>
          <p:cNvPicPr preferRelativeResize="0"/>
          <p:nvPr/>
        </p:nvPicPr>
        <p:blipFill>
          <a:blip r:embed="rId4">
            <a:alphaModFix/>
          </a:blip>
          <a:stretch>
            <a:fillRect/>
          </a:stretch>
        </p:blipFill>
        <p:spPr>
          <a:xfrm>
            <a:off x="574575" y="1458225"/>
            <a:ext cx="8233549" cy="24749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2" name="Shape 172"/>
        <p:cNvGrpSpPr/>
        <p:nvPr/>
      </p:nvGrpSpPr>
      <p:grpSpPr>
        <a:xfrm>
          <a:off x="0" y="0"/>
          <a:ext cx="0" cy="0"/>
          <a:chOff x="0" y="0"/>
          <a:chExt cx="0" cy="0"/>
        </a:xfrm>
      </p:grpSpPr>
      <p:sp>
        <p:nvSpPr>
          <p:cNvPr id="173" name="Google Shape;173;p25"/>
          <p:cNvSpPr txBox="1"/>
          <p:nvPr>
            <p:ph idx="1" type="subTitle"/>
          </p:nvPr>
        </p:nvSpPr>
        <p:spPr>
          <a:xfrm>
            <a:off x="206275" y="210700"/>
            <a:ext cx="4171200" cy="459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434343"/>
                </a:solidFill>
              </a:rPr>
              <a:t>Model Building</a:t>
            </a:r>
            <a:endParaRPr b="1" sz="1500">
              <a:solidFill>
                <a:srgbClr val="434343"/>
              </a:solidFill>
            </a:endParaRPr>
          </a:p>
          <a:p>
            <a:pPr indent="0" lvl="0" marL="0" rtl="0" algn="l">
              <a:spcBef>
                <a:spcPts val="0"/>
              </a:spcBef>
              <a:spcAft>
                <a:spcPts val="0"/>
              </a:spcAft>
              <a:buNone/>
            </a:pPr>
            <a:r>
              <a:t/>
            </a:r>
            <a:endParaRPr b="1" sz="1500">
              <a:solidFill>
                <a:srgbClr val="434343"/>
              </a:solidFill>
            </a:endParaRPr>
          </a:p>
          <a:p>
            <a:pPr indent="0" lvl="0" marL="0" rtl="0" algn="l">
              <a:spcBef>
                <a:spcPts val="0"/>
              </a:spcBef>
              <a:spcAft>
                <a:spcPts val="0"/>
              </a:spcAft>
              <a:buNone/>
            </a:pPr>
            <a:r>
              <a:rPr lang="en" sz="1500">
                <a:solidFill>
                  <a:srgbClr val="434343"/>
                </a:solidFill>
              </a:rPr>
              <a:t>In our problem we will be using the ARIMA and SARIMAx models for testing our hypothesis and build our models</a:t>
            </a:r>
            <a:endParaRPr sz="1500">
              <a:solidFill>
                <a:srgbClr val="434343"/>
              </a:solidFill>
            </a:endParaRPr>
          </a:p>
          <a:p>
            <a:pPr indent="0" lvl="0" marL="0" rtl="0" algn="l">
              <a:spcBef>
                <a:spcPts val="0"/>
              </a:spcBef>
              <a:spcAft>
                <a:spcPts val="0"/>
              </a:spcAft>
              <a:buNone/>
            </a:pPr>
            <a:r>
              <a:t/>
            </a:r>
            <a:endParaRPr b="1" sz="1500">
              <a:solidFill>
                <a:srgbClr val="434343"/>
              </a:solidFill>
            </a:endParaRPr>
          </a:p>
          <a:p>
            <a:pPr indent="0" lvl="0" marL="0" rtl="0" algn="l">
              <a:spcBef>
                <a:spcPts val="0"/>
              </a:spcBef>
              <a:spcAft>
                <a:spcPts val="0"/>
              </a:spcAft>
              <a:buNone/>
            </a:pPr>
            <a:r>
              <a:t/>
            </a:r>
            <a:endParaRPr b="1" sz="1500">
              <a:solidFill>
                <a:srgbClr val="434343"/>
              </a:solidFill>
            </a:endParaRPr>
          </a:p>
          <a:p>
            <a:pPr indent="0" lvl="0" marL="0" rtl="0" algn="l">
              <a:spcBef>
                <a:spcPts val="0"/>
              </a:spcBef>
              <a:spcAft>
                <a:spcPts val="0"/>
              </a:spcAft>
              <a:buNone/>
            </a:pPr>
            <a:r>
              <a:rPr lang="en" sz="1500">
                <a:solidFill>
                  <a:srgbClr val="292929"/>
                </a:solidFill>
                <a:highlight>
                  <a:srgbClr val="FFFFFF"/>
                </a:highlight>
                <a:latin typeface="Georgia"/>
                <a:ea typeface="Georgia"/>
                <a:cs typeface="Georgia"/>
                <a:sym typeface="Georgia"/>
              </a:rPr>
              <a:t>The ARIMA model is great, but to include seasonality and exogenous variables in the model can be extremely powerful. Since the ARIMA model assumes that the time series is stationary, we need to use a different model.</a:t>
            </a:r>
            <a:endParaRPr sz="1500">
              <a:solidFill>
                <a:srgbClr val="292929"/>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sz="1500">
              <a:solidFill>
                <a:srgbClr val="292929"/>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sz="1500">
              <a:solidFill>
                <a:srgbClr val="292929"/>
              </a:solidFill>
              <a:highlight>
                <a:srgbClr val="FFFFFF"/>
              </a:highlight>
              <a:latin typeface="Georgia"/>
              <a:ea typeface="Georgia"/>
              <a:cs typeface="Georgia"/>
              <a:sym typeface="Georgia"/>
            </a:endParaRPr>
          </a:p>
          <a:p>
            <a:pPr indent="0" lvl="0" marL="0" rtl="0" algn="l">
              <a:spcBef>
                <a:spcPts val="0"/>
              </a:spcBef>
              <a:spcAft>
                <a:spcPts val="0"/>
              </a:spcAft>
              <a:buNone/>
            </a:pPr>
            <a:r>
              <a:rPr lang="en" sz="1500">
                <a:solidFill>
                  <a:srgbClr val="292929"/>
                </a:solidFill>
                <a:highlight>
                  <a:srgbClr val="FFFFFF"/>
                </a:highlight>
                <a:latin typeface="Georgia"/>
                <a:ea typeface="Georgia"/>
                <a:cs typeface="Georgia"/>
                <a:sym typeface="Georgia"/>
              </a:rPr>
              <a:t>Above is the the of the SARIMAX model. This model takes into account exogenous variables, or in other words, use external data in our forecast. </a:t>
            </a:r>
            <a:endParaRPr b="1" sz="1500">
              <a:solidFill>
                <a:srgbClr val="434343"/>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77" name="Shape 177"/>
        <p:cNvGrpSpPr/>
        <p:nvPr/>
      </p:nvGrpSpPr>
      <p:grpSpPr>
        <a:xfrm>
          <a:off x="0" y="0"/>
          <a:ext cx="0" cy="0"/>
          <a:chOff x="0" y="0"/>
          <a:chExt cx="0" cy="0"/>
        </a:xfrm>
      </p:grpSpPr>
      <p:sp>
        <p:nvSpPr>
          <p:cNvPr id="178" name="Google Shape;178;p26"/>
          <p:cNvSpPr txBox="1"/>
          <p:nvPr>
            <p:ph type="title"/>
          </p:nvPr>
        </p:nvSpPr>
        <p:spPr>
          <a:xfrm>
            <a:off x="490250" y="488250"/>
            <a:ext cx="6227100" cy="20835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2000"/>
              <a:t>Red line shows predictions</a:t>
            </a:r>
            <a:endParaRPr sz="2000"/>
          </a:p>
          <a:p>
            <a:pPr indent="0" lvl="0" marL="0" rtl="0" algn="l">
              <a:lnSpc>
                <a:spcPct val="115000"/>
              </a:lnSpc>
              <a:spcBef>
                <a:spcPts val="0"/>
              </a:spcBef>
              <a:spcAft>
                <a:spcPts val="0"/>
              </a:spcAft>
              <a:buNone/>
            </a:pPr>
            <a:r>
              <a:rPr lang="en" sz="2000"/>
              <a:t>Green Line shows training part of Dataset</a:t>
            </a:r>
            <a:endParaRPr sz="2000"/>
          </a:p>
          <a:p>
            <a:pPr indent="0" lvl="0" marL="0" rtl="0" algn="l">
              <a:lnSpc>
                <a:spcPct val="115000"/>
              </a:lnSpc>
              <a:spcBef>
                <a:spcPts val="0"/>
              </a:spcBef>
              <a:spcAft>
                <a:spcPts val="0"/>
              </a:spcAft>
              <a:buNone/>
            </a:pPr>
            <a:r>
              <a:rPr lang="en" sz="2000"/>
              <a:t>Orange Line shows Test part of Dataset</a:t>
            </a:r>
            <a:endParaRPr sz="2000"/>
          </a:p>
          <a:p>
            <a:pPr indent="0" lvl="0" marL="0" rtl="0" algn="l">
              <a:spcBef>
                <a:spcPts val="0"/>
              </a:spcBef>
              <a:spcAft>
                <a:spcPts val="0"/>
              </a:spcAft>
              <a:buNone/>
            </a:pPr>
            <a:r>
              <a:rPr lang="en" sz="2000"/>
              <a:t>Mean_absolute_error 0.4340195628655157</a:t>
            </a:r>
            <a:endParaRPr sz="2000"/>
          </a:p>
          <a:p>
            <a:pPr indent="0" lvl="0" marL="0" rtl="0" algn="l">
              <a:spcBef>
                <a:spcPts val="0"/>
              </a:spcBef>
              <a:spcAft>
                <a:spcPts val="0"/>
              </a:spcAft>
              <a:buNone/>
            </a:pPr>
            <a:r>
              <a:rPr lang="en" sz="2000"/>
              <a:t>0.57113410026802</a:t>
            </a:r>
            <a:endParaRPr sz="2000"/>
          </a:p>
        </p:txBody>
      </p:sp>
      <p:pic>
        <p:nvPicPr>
          <p:cNvPr id="179" name="Google Shape;179;p26"/>
          <p:cNvPicPr preferRelativeResize="0"/>
          <p:nvPr/>
        </p:nvPicPr>
        <p:blipFill>
          <a:blip r:embed="rId3">
            <a:alphaModFix/>
          </a:blip>
          <a:stretch>
            <a:fillRect/>
          </a:stretch>
        </p:blipFill>
        <p:spPr>
          <a:xfrm>
            <a:off x="152400" y="2724150"/>
            <a:ext cx="8290451" cy="2266950"/>
          </a:xfrm>
          <a:prstGeom prst="rect">
            <a:avLst/>
          </a:prstGeom>
          <a:noFill/>
          <a:ln>
            <a:noFill/>
          </a:ln>
        </p:spPr>
      </p:pic>
      <p:sp>
        <p:nvSpPr>
          <p:cNvPr id="180" name="Google Shape;180;p26"/>
          <p:cNvSpPr txBox="1"/>
          <p:nvPr/>
        </p:nvSpPr>
        <p:spPr>
          <a:xfrm>
            <a:off x="4256950" y="270500"/>
            <a:ext cx="4521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rgbClr val="FF0D0D"/>
                </a:solidFill>
                <a:latin typeface="Roboto"/>
                <a:ea typeface="Roboto"/>
                <a:cs typeface="Roboto"/>
                <a:sym typeface="Roboto"/>
              </a:rPr>
              <a:t>ARIMA model results</a:t>
            </a:r>
            <a:endParaRPr b="1" sz="3000">
              <a:solidFill>
                <a:srgbClr val="FF0D0D"/>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84" name="Shape 184"/>
        <p:cNvGrpSpPr/>
        <p:nvPr/>
      </p:nvGrpSpPr>
      <p:grpSpPr>
        <a:xfrm>
          <a:off x="0" y="0"/>
          <a:ext cx="0" cy="0"/>
          <a:chOff x="0" y="0"/>
          <a:chExt cx="0" cy="0"/>
        </a:xfrm>
      </p:grpSpPr>
      <p:sp>
        <p:nvSpPr>
          <p:cNvPr id="185" name="Google Shape;185;p27"/>
          <p:cNvSpPr txBox="1"/>
          <p:nvPr>
            <p:ph type="title"/>
          </p:nvPr>
        </p:nvSpPr>
        <p:spPr>
          <a:xfrm>
            <a:off x="490250" y="488250"/>
            <a:ext cx="6227100" cy="2083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Naturally the SARIMAX model performs slightly better than the ARIMA model as it is more advanced in capturing features and making predictions due to its ability to take account of the seasonality and other external </a:t>
            </a:r>
            <a:r>
              <a:rPr lang="en" sz="2000"/>
              <a:t>factors</a:t>
            </a:r>
            <a:r>
              <a:rPr lang="en" sz="2000"/>
              <a:t> that might affect the analyis.</a:t>
            </a:r>
            <a:endParaRPr sz="2000"/>
          </a:p>
        </p:txBody>
      </p:sp>
      <p:sp>
        <p:nvSpPr>
          <p:cNvPr id="186" name="Google Shape;186;p27"/>
          <p:cNvSpPr txBox="1"/>
          <p:nvPr/>
        </p:nvSpPr>
        <p:spPr>
          <a:xfrm>
            <a:off x="4326050" y="171775"/>
            <a:ext cx="4521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rgbClr val="FF0D0D"/>
                </a:solidFill>
                <a:latin typeface="Roboto"/>
                <a:ea typeface="Roboto"/>
                <a:cs typeface="Roboto"/>
                <a:sym typeface="Roboto"/>
              </a:rPr>
              <a:t>SARIMAX </a:t>
            </a:r>
            <a:r>
              <a:rPr b="1" lang="en" sz="3000">
                <a:solidFill>
                  <a:srgbClr val="FF0D0D"/>
                </a:solidFill>
                <a:latin typeface="Roboto"/>
                <a:ea typeface="Roboto"/>
                <a:cs typeface="Roboto"/>
                <a:sym typeface="Roboto"/>
              </a:rPr>
              <a:t>model results</a:t>
            </a:r>
            <a:endParaRPr b="1" sz="3000">
              <a:solidFill>
                <a:srgbClr val="FF0D0D"/>
              </a:solidFill>
              <a:latin typeface="Roboto"/>
              <a:ea typeface="Roboto"/>
              <a:cs typeface="Roboto"/>
              <a:sym typeface="Roboto"/>
            </a:endParaRPr>
          </a:p>
        </p:txBody>
      </p:sp>
      <p:pic>
        <p:nvPicPr>
          <p:cNvPr id="187" name="Google Shape;187;p27"/>
          <p:cNvPicPr preferRelativeResize="0"/>
          <p:nvPr/>
        </p:nvPicPr>
        <p:blipFill>
          <a:blip r:embed="rId3">
            <a:alphaModFix/>
          </a:blip>
          <a:stretch>
            <a:fillRect/>
          </a:stretch>
        </p:blipFill>
        <p:spPr>
          <a:xfrm>
            <a:off x="166688" y="2699100"/>
            <a:ext cx="8810625" cy="22114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B0B0B"/>
        </a:solidFill>
      </p:bgPr>
    </p:bg>
    <p:spTree>
      <p:nvGrpSpPr>
        <p:cNvPr id="191" name="Shape 191"/>
        <p:cNvGrpSpPr/>
        <p:nvPr/>
      </p:nvGrpSpPr>
      <p:grpSpPr>
        <a:xfrm>
          <a:off x="0" y="0"/>
          <a:ext cx="0" cy="0"/>
          <a:chOff x="0" y="0"/>
          <a:chExt cx="0" cy="0"/>
        </a:xfrm>
      </p:grpSpPr>
      <p:sp>
        <p:nvSpPr>
          <p:cNvPr id="192" name="Google Shape;192;p28"/>
          <p:cNvSpPr txBox="1"/>
          <p:nvPr>
            <p:ph type="title"/>
          </p:nvPr>
        </p:nvSpPr>
        <p:spPr>
          <a:xfrm>
            <a:off x="137225" y="2643450"/>
            <a:ext cx="3024000" cy="140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400">
                <a:solidFill>
                  <a:srgbClr val="FF0000"/>
                </a:solidFill>
              </a:rPr>
              <a:t>Insights and Hidden trends found in data based on </a:t>
            </a:r>
            <a:r>
              <a:rPr b="1" lang="en" sz="3400">
                <a:solidFill>
                  <a:srgbClr val="FF0000"/>
                </a:solidFill>
              </a:rPr>
              <a:t>above analysis</a:t>
            </a:r>
            <a:endParaRPr b="1" sz="3500">
              <a:solidFill>
                <a:srgbClr val="FF0000"/>
              </a:solidFill>
            </a:endParaRPr>
          </a:p>
        </p:txBody>
      </p:sp>
      <p:sp>
        <p:nvSpPr>
          <p:cNvPr id="193" name="Google Shape;193;p28"/>
          <p:cNvSpPr txBox="1"/>
          <p:nvPr/>
        </p:nvSpPr>
        <p:spPr>
          <a:xfrm>
            <a:off x="3447425" y="181650"/>
            <a:ext cx="5528700" cy="3869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latin typeface="Roboto"/>
                <a:ea typeface="Roboto"/>
                <a:cs typeface="Roboto"/>
                <a:sym typeface="Roboto"/>
              </a:rPr>
              <a:t>We observe overall trend from july-2016 to aug-2018 and concluded following points</a:t>
            </a:r>
            <a:endParaRPr>
              <a:latin typeface="Roboto"/>
              <a:ea typeface="Roboto"/>
              <a:cs typeface="Roboto"/>
              <a:sym typeface="Roboto"/>
            </a:endParaRPr>
          </a:p>
          <a:p>
            <a:pPr indent="0" lvl="0" marL="0" rtl="0" algn="l">
              <a:lnSpc>
                <a:spcPct val="115000"/>
              </a:lnSpc>
              <a:spcBef>
                <a:spcPts val="0"/>
              </a:spcBef>
              <a:spcAft>
                <a:spcPts val="0"/>
              </a:spcAft>
              <a:buNone/>
            </a:pPr>
            <a:r>
              <a:t/>
            </a:r>
            <a:endParaRPr>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en">
                <a:latin typeface="Roboto"/>
                <a:ea typeface="Roboto"/>
                <a:cs typeface="Roboto"/>
                <a:sym typeface="Roboto"/>
              </a:rPr>
              <a:t>Purchases increases in last Three months ( October,November and December ) of 2016 and 2017</a:t>
            </a:r>
            <a:endParaRPr>
              <a:latin typeface="Roboto"/>
              <a:ea typeface="Roboto"/>
              <a:cs typeface="Roboto"/>
              <a:sym typeface="Roboto"/>
            </a:endParaRPr>
          </a:p>
          <a:p>
            <a:pPr indent="0" lvl="0" marL="457200" rtl="0" algn="l">
              <a:lnSpc>
                <a:spcPct val="115000"/>
              </a:lnSpc>
              <a:spcBef>
                <a:spcPts val="0"/>
              </a:spcBef>
              <a:spcAft>
                <a:spcPts val="0"/>
              </a:spcAft>
              <a:buNone/>
            </a:pPr>
            <a:r>
              <a:t/>
            </a:r>
            <a:endParaRPr>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en">
                <a:latin typeface="Roboto"/>
                <a:ea typeface="Roboto"/>
                <a:cs typeface="Roboto"/>
                <a:sym typeface="Roboto"/>
              </a:rPr>
              <a:t>Most e-commerce buyers purchases products in November</a:t>
            </a:r>
            <a:endParaRPr>
              <a:latin typeface="Roboto"/>
              <a:ea typeface="Roboto"/>
              <a:cs typeface="Roboto"/>
              <a:sym typeface="Roboto"/>
            </a:endParaRPr>
          </a:p>
          <a:p>
            <a:pPr indent="0" lvl="0" marL="457200" rtl="0" algn="l">
              <a:lnSpc>
                <a:spcPct val="115000"/>
              </a:lnSpc>
              <a:spcBef>
                <a:spcPts val="0"/>
              </a:spcBef>
              <a:spcAft>
                <a:spcPts val="0"/>
              </a:spcAft>
              <a:buNone/>
            </a:pPr>
            <a:r>
              <a:t/>
            </a:r>
            <a:endParaRPr>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en">
                <a:latin typeface="Roboto"/>
                <a:ea typeface="Roboto"/>
                <a:cs typeface="Roboto"/>
                <a:sym typeface="Roboto"/>
              </a:rPr>
              <a:t>November is most suitable month for sellers to market their products</a:t>
            </a:r>
            <a:endParaRPr>
              <a:latin typeface="Roboto"/>
              <a:ea typeface="Roboto"/>
              <a:cs typeface="Roboto"/>
              <a:sym typeface="Roboto"/>
            </a:endParaRPr>
          </a:p>
          <a:p>
            <a:pPr indent="0" lvl="0" marL="457200" rtl="0" algn="l">
              <a:lnSpc>
                <a:spcPct val="115000"/>
              </a:lnSpc>
              <a:spcBef>
                <a:spcPts val="0"/>
              </a:spcBef>
              <a:spcAft>
                <a:spcPts val="0"/>
              </a:spcAft>
              <a:buNone/>
            </a:pPr>
            <a:r>
              <a:t/>
            </a:r>
            <a:endParaRPr>
              <a:latin typeface="Roboto"/>
              <a:ea typeface="Roboto"/>
              <a:cs typeface="Roboto"/>
              <a:sym typeface="Roboto"/>
            </a:endParaRPr>
          </a:p>
          <a:p>
            <a:pPr indent="-317500" lvl="0" marL="457200" rtl="0" algn="l">
              <a:lnSpc>
                <a:spcPct val="115000"/>
              </a:lnSpc>
              <a:spcBef>
                <a:spcPts val="0"/>
              </a:spcBef>
              <a:spcAft>
                <a:spcPts val="0"/>
              </a:spcAft>
              <a:buSzPts val="1400"/>
              <a:buFont typeface="Roboto"/>
              <a:buChar char="●"/>
            </a:pPr>
            <a:r>
              <a:rPr lang="en">
                <a:latin typeface="Roboto"/>
                <a:ea typeface="Roboto"/>
                <a:cs typeface="Roboto"/>
                <a:sym typeface="Roboto"/>
              </a:rPr>
              <a:t>Overall volume of ecommerce sales is increasing year by year</a:t>
            </a:r>
            <a:endParaRPr>
              <a:latin typeface="Roboto"/>
              <a:ea typeface="Roboto"/>
              <a:cs typeface="Roboto"/>
              <a:sym typeface="Roboto"/>
            </a:endParaRPr>
          </a:p>
          <a:p>
            <a:pPr indent="0" lvl="0" marL="457200" rtl="0" algn="l">
              <a:lnSpc>
                <a:spcPct val="115000"/>
              </a:lnSpc>
              <a:spcBef>
                <a:spcPts val="0"/>
              </a:spcBef>
              <a:spcAft>
                <a:spcPts val="0"/>
              </a:spcAft>
              <a:buNone/>
            </a:pPr>
            <a:r>
              <a:rPr lang="en">
                <a:latin typeface="Roboto"/>
                <a:ea typeface="Roboto"/>
                <a:cs typeface="Roboto"/>
                <a:sym typeface="Roboto"/>
              </a:rPr>
              <a:t>For example,you can compare first six months of 2017 with 2018</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7" name="Shape 197"/>
        <p:cNvGrpSpPr/>
        <p:nvPr/>
      </p:nvGrpSpPr>
      <p:grpSpPr>
        <a:xfrm>
          <a:off x="0" y="0"/>
          <a:ext cx="0" cy="0"/>
          <a:chOff x="0" y="0"/>
          <a:chExt cx="0" cy="0"/>
        </a:xfrm>
      </p:grpSpPr>
      <p:sp>
        <p:nvSpPr>
          <p:cNvPr id="198" name="Google Shape;198;p29"/>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rgbClr val="FF0D0D"/>
                </a:solidFill>
              </a:rPr>
              <a:t>Thanks!</a:t>
            </a:r>
            <a:endParaRPr b="1" sz="3000">
              <a:solidFill>
                <a:srgbClr val="FF0D0D"/>
              </a:solidFill>
            </a:endParaRPr>
          </a:p>
        </p:txBody>
      </p:sp>
      <p:sp>
        <p:nvSpPr>
          <p:cNvPr id="199" name="Google Shape;199;p29"/>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90909"/>
                </a:solidFill>
              </a:rPr>
              <a:t>References</a:t>
            </a:r>
            <a:r>
              <a:rPr lang="en" sz="1400">
                <a:solidFill>
                  <a:srgbClr val="090909"/>
                </a:solidFill>
              </a:rPr>
              <a:t>:</a:t>
            </a:r>
            <a:endParaRPr sz="1400">
              <a:solidFill>
                <a:srgbClr val="090909"/>
              </a:solidFill>
            </a:endParaRPr>
          </a:p>
          <a:p>
            <a:pPr indent="0" lvl="0" marL="0" rtl="0" algn="l">
              <a:spcBef>
                <a:spcPts val="1600"/>
              </a:spcBef>
              <a:spcAft>
                <a:spcPts val="0"/>
              </a:spcAft>
              <a:buNone/>
            </a:pPr>
            <a:r>
              <a:rPr lang="en" sz="1400" u="sng">
                <a:solidFill>
                  <a:srgbClr val="090909"/>
                </a:solidFill>
                <a:hlinkClick r:id="rId4">
                  <a:extLst>
                    <a:ext uri="{A12FA001-AC4F-418D-AE19-62706E023703}">
                      <ahyp:hlinkClr val="tx"/>
                    </a:ext>
                  </a:extLst>
                </a:hlinkClick>
              </a:rPr>
              <a:t>Time-series forecasting</a:t>
            </a:r>
            <a:endParaRPr sz="1400">
              <a:solidFill>
                <a:srgbClr val="090909"/>
              </a:solidFill>
            </a:endParaRPr>
          </a:p>
          <a:p>
            <a:pPr indent="0" lvl="0" marL="0" rtl="0" algn="l">
              <a:spcBef>
                <a:spcPts val="1600"/>
              </a:spcBef>
              <a:spcAft>
                <a:spcPts val="0"/>
              </a:spcAft>
              <a:buNone/>
            </a:pPr>
            <a:r>
              <a:rPr lang="en" sz="1400" u="sng">
                <a:solidFill>
                  <a:srgbClr val="090909"/>
                </a:solidFill>
                <a:hlinkClick r:id="rId5">
                  <a:extLst>
                    <a:ext uri="{A12FA001-AC4F-418D-AE19-62706E023703}">
                      <ahyp:hlinkClr val="tx"/>
                    </a:ext>
                  </a:extLst>
                </a:hlinkClick>
              </a:rPr>
              <a:t>https://neptune.ai/blog/arima-sarima-real-world-time-series-forecasting-guide</a:t>
            </a:r>
            <a:endParaRPr sz="1400">
              <a:solidFill>
                <a:srgbClr val="090909"/>
              </a:solidFill>
            </a:endParaRPr>
          </a:p>
          <a:p>
            <a:pPr indent="0" lvl="0" marL="0" rtl="0" algn="l">
              <a:spcBef>
                <a:spcPts val="1600"/>
              </a:spcBef>
              <a:spcAft>
                <a:spcPts val="0"/>
              </a:spcAft>
              <a:buNone/>
            </a:pPr>
            <a:r>
              <a:t/>
            </a:r>
            <a:endParaRPr sz="1400">
              <a:solidFill>
                <a:srgbClr val="090909"/>
              </a:solidFill>
            </a:endParaRPr>
          </a:p>
          <a:p>
            <a:pPr indent="0" lvl="0" marL="0" rtl="0" algn="l">
              <a:spcBef>
                <a:spcPts val="0"/>
              </a:spcBef>
              <a:spcAft>
                <a:spcPts val="0"/>
              </a:spcAft>
              <a:buNone/>
            </a:pPr>
            <a:r>
              <a:rPr lang="en" sz="1400">
                <a:solidFill>
                  <a:srgbClr val="090909"/>
                </a:solidFill>
              </a:rPr>
              <a:t> </a:t>
            </a:r>
            <a:endParaRPr sz="1400">
              <a:solidFill>
                <a:srgbClr val="090909"/>
              </a:solidFill>
            </a:endParaRPr>
          </a:p>
        </p:txBody>
      </p:sp>
      <p:pic>
        <p:nvPicPr>
          <p:cNvPr descr="Black and white upward shot of Golden Gate Bridge" id="200" name="Google Shape;200;p29"/>
          <p:cNvPicPr preferRelativeResize="0"/>
          <p:nvPr/>
        </p:nvPicPr>
        <p:blipFill rotWithShape="1">
          <a:blip r:embed="rId6">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2A2A"/>
        </a:solidFill>
      </p:bgPr>
    </p:bg>
    <p:spTree>
      <p:nvGrpSpPr>
        <p:cNvPr id="73" name="Shape 73"/>
        <p:cNvGrpSpPr/>
        <p:nvPr/>
      </p:nvGrpSpPr>
      <p:grpSpPr>
        <a:xfrm>
          <a:off x="0" y="0"/>
          <a:ext cx="0" cy="0"/>
          <a:chOff x="0" y="0"/>
          <a:chExt cx="0" cy="0"/>
        </a:xfrm>
      </p:grpSpPr>
      <p:sp>
        <p:nvSpPr>
          <p:cNvPr id="74" name="Google Shape;74;p14"/>
          <p:cNvSpPr txBox="1"/>
          <p:nvPr>
            <p:ph type="title"/>
          </p:nvPr>
        </p:nvSpPr>
        <p:spPr>
          <a:xfrm>
            <a:off x="287275" y="88100"/>
            <a:ext cx="1933200" cy="71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300">
                <a:solidFill>
                  <a:srgbClr val="FF0000"/>
                </a:solidFill>
              </a:rPr>
              <a:t>Content</a:t>
            </a:r>
            <a:endParaRPr b="1" sz="3300">
              <a:solidFill>
                <a:srgbClr val="FF0000"/>
              </a:solidFill>
            </a:endParaRPr>
          </a:p>
        </p:txBody>
      </p:sp>
      <p:sp>
        <p:nvSpPr>
          <p:cNvPr id="75" name="Google Shape;75;p14"/>
          <p:cNvSpPr txBox="1"/>
          <p:nvPr/>
        </p:nvSpPr>
        <p:spPr>
          <a:xfrm>
            <a:off x="884425" y="766850"/>
            <a:ext cx="7989000" cy="281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accent4"/>
                </a:solidFill>
                <a:latin typeface="Roboto"/>
                <a:ea typeface="Roboto"/>
                <a:cs typeface="Roboto"/>
                <a:sym typeface="Roboto"/>
              </a:rPr>
              <a:t>● Problem Statement</a:t>
            </a:r>
            <a:endParaRPr sz="1900">
              <a:solidFill>
                <a:schemeClr val="accent4"/>
              </a:solidFill>
              <a:latin typeface="Roboto"/>
              <a:ea typeface="Roboto"/>
              <a:cs typeface="Roboto"/>
              <a:sym typeface="Roboto"/>
            </a:endParaRPr>
          </a:p>
          <a:p>
            <a:pPr indent="0" lvl="0" marL="0" rtl="0" algn="l">
              <a:spcBef>
                <a:spcPts val="0"/>
              </a:spcBef>
              <a:spcAft>
                <a:spcPts val="0"/>
              </a:spcAft>
              <a:buNone/>
            </a:pPr>
            <a:r>
              <a:rPr lang="en" sz="1900">
                <a:solidFill>
                  <a:schemeClr val="accent4"/>
                </a:solidFill>
                <a:latin typeface="Roboto"/>
                <a:ea typeface="Roboto"/>
                <a:cs typeface="Roboto"/>
                <a:sym typeface="Roboto"/>
              </a:rPr>
              <a:t>● Approach</a:t>
            </a:r>
            <a:endParaRPr sz="1900">
              <a:solidFill>
                <a:schemeClr val="accent4"/>
              </a:solidFill>
              <a:latin typeface="Roboto"/>
              <a:ea typeface="Roboto"/>
              <a:cs typeface="Roboto"/>
              <a:sym typeface="Roboto"/>
            </a:endParaRPr>
          </a:p>
          <a:p>
            <a:pPr indent="0" lvl="0" marL="0" rtl="0" algn="l">
              <a:spcBef>
                <a:spcPts val="0"/>
              </a:spcBef>
              <a:spcAft>
                <a:spcPts val="0"/>
              </a:spcAft>
              <a:buNone/>
            </a:pPr>
            <a:r>
              <a:rPr lang="en" sz="1900">
                <a:solidFill>
                  <a:schemeClr val="accent4"/>
                </a:solidFill>
                <a:latin typeface="Roboto"/>
                <a:ea typeface="Roboto"/>
                <a:cs typeface="Roboto"/>
                <a:sym typeface="Roboto"/>
              </a:rPr>
              <a:t>● Data Summary</a:t>
            </a:r>
            <a:endParaRPr sz="1900">
              <a:solidFill>
                <a:schemeClr val="accent4"/>
              </a:solidFill>
              <a:latin typeface="Roboto"/>
              <a:ea typeface="Roboto"/>
              <a:cs typeface="Roboto"/>
              <a:sym typeface="Roboto"/>
            </a:endParaRPr>
          </a:p>
          <a:p>
            <a:pPr indent="0" lvl="0" marL="0" rtl="0" algn="l">
              <a:spcBef>
                <a:spcPts val="0"/>
              </a:spcBef>
              <a:spcAft>
                <a:spcPts val="0"/>
              </a:spcAft>
              <a:buNone/>
            </a:pPr>
            <a:r>
              <a:rPr lang="en" sz="1900">
                <a:solidFill>
                  <a:schemeClr val="accent4"/>
                </a:solidFill>
                <a:latin typeface="Roboto"/>
                <a:ea typeface="Roboto"/>
                <a:cs typeface="Roboto"/>
                <a:sym typeface="Roboto"/>
              </a:rPr>
              <a:t>● Exploratory Data Analysis</a:t>
            </a:r>
            <a:endParaRPr sz="1900">
              <a:solidFill>
                <a:schemeClr val="accent4"/>
              </a:solidFill>
              <a:latin typeface="Roboto"/>
              <a:ea typeface="Roboto"/>
              <a:cs typeface="Roboto"/>
              <a:sym typeface="Roboto"/>
            </a:endParaRPr>
          </a:p>
          <a:p>
            <a:pPr indent="0" lvl="0" marL="0" rtl="0" algn="l">
              <a:spcBef>
                <a:spcPts val="0"/>
              </a:spcBef>
              <a:spcAft>
                <a:spcPts val="0"/>
              </a:spcAft>
              <a:buNone/>
            </a:pPr>
            <a:r>
              <a:rPr lang="en" sz="1900">
                <a:solidFill>
                  <a:schemeClr val="accent4"/>
                </a:solidFill>
                <a:latin typeface="Roboto"/>
                <a:ea typeface="Roboto"/>
                <a:cs typeface="Roboto"/>
                <a:sym typeface="Roboto"/>
              </a:rPr>
              <a:t>● RFM analysis</a:t>
            </a:r>
            <a:endParaRPr sz="1900">
              <a:solidFill>
                <a:schemeClr val="accent4"/>
              </a:solidFill>
              <a:latin typeface="Roboto"/>
              <a:ea typeface="Roboto"/>
              <a:cs typeface="Roboto"/>
              <a:sym typeface="Roboto"/>
            </a:endParaRPr>
          </a:p>
          <a:p>
            <a:pPr indent="0" lvl="0" marL="0" rtl="0" algn="l">
              <a:spcBef>
                <a:spcPts val="0"/>
              </a:spcBef>
              <a:spcAft>
                <a:spcPts val="0"/>
              </a:spcAft>
              <a:buNone/>
            </a:pPr>
            <a:r>
              <a:rPr lang="en" sz="1900">
                <a:solidFill>
                  <a:schemeClr val="accent4"/>
                </a:solidFill>
                <a:latin typeface="Roboto"/>
                <a:ea typeface="Roboto"/>
                <a:cs typeface="Roboto"/>
                <a:sym typeface="Roboto"/>
              </a:rPr>
              <a:t>● Model building:</a:t>
            </a:r>
            <a:endParaRPr sz="1900">
              <a:solidFill>
                <a:schemeClr val="accent4"/>
              </a:solidFill>
              <a:latin typeface="Roboto"/>
              <a:ea typeface="Roboto"/>
              <a:cs typeface="Roboto"/>
              <a:sym typeface="Roboto"/>
            </a:endParaRPr>
          </a:p>
          <a:p>
            <a:pPr indent="0" lvl="0" marL="0" rtl="0" algn="l">
              <a:spcBef>
                <a:spcPts val="0"/>
              </a:spcBef>
              <a:spcAft>
                <a:spcPts val="0"/>
              </a:spcAft>
              <a:buNone/>
            </a:pPr>
            <a:r>
              <a:rPr lang="en" sz="1900">
                <a:solidFill>
                  <a:schemeClr val="accent4"/>
                </a:solidFill>
                <a:latin typeface="Roboto"/>
                <a:ea typeface="Roboto"/>
                <a:cs typeface="Roboto"/>
                <a:sym typeface="Roboto"/>
              </a:rPr>
              <a:t>● Model Performance and Evaluation</a:t>
            </a:r>
            <a:endParaRPr sz="1900">
              <a:solidFill>
                <a:schemeClr val="accent4"/>
              </a:solidFill>
              <a:latin typeface="Roboto"/>
              <a:ea typeface="Roboto"/>
              <a:cs typeface="Roboto"/>
              <a:sym typeface="Roboto"/>
            </a:endParaRPr>
          </a:p>
          <a:p>
            <a:pPr indent="0" lvl="0" marL="0" rtl="0" algn="l">
              <a:spcBef>
                <a:spcPts val="0"/>
              </a:spcBef>
              <a:spcAft>
                <a:spcPts val="0"/>
              </a:spcAft>
              <a:buNone/>
            </a:pPr>
            <a:r>
              <a:rPr lang="en" sz="1900">
                <a:solidFill>
                  <a:schemeClr val="accent4"/>
                </a:solidFill>
                <a:latin typeface="Roboto"/>
                <a:ea typeface="Roboto"/>
                <a:cs typeface="Roboto"/>
                <a:sym typeface="Roboto"/>
              </a:rPr>
              <a:t>● Conclusion and Recommendations</a:t>
            </a:r>
            <a:endParaRPr sz="1900">
              <a:solidFill>
                <a:schemeClr val="accent4"/>
              </a:solidFill>
              <a:latin typeface="Roboto"/>
              <a:ea typeface="Roboto"/>
              <a:cs typeface="Roboto"/>
              <a:sym typeface="Roboto"/>
            </a:endParaRPr>
          </a:p>
          <a:p>
            <a:pPr indent="0" lvl="0" marL="0" rtl="0" algn="l">
              <a:spcBef>
                <a:spcPts val="0"/>
              </a:spcBef>
              <a:spcAft>
                <a:spcPts val="0"/>
              </a:spcAft>
              <a:buNone/>
            </a:pPr>
            <a:r>
              <a:rPr lang="en" sz="1900">
                <a:solidFill>
                  <a:schemeClr val="accent4"/>
                </a:solidFill>
                <a:latin typeface="Roboto"/>
                <a:ea typeface="Roboto"/>
                <a:cs typeface="Roboto"/>
                <a:sym typeface="Roboto"/>
              </a:rPr>
              <a:t>● Reference slide</a:t>
            </a:r>
            <a:endParaRPr sz="1900">
              <a:solidFill>
                <a:schemeClr val="accent4"/>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0000"/>
        </a:solidFill>
      </p:bgPr>
    </p:bg>
    <p:spTree>
      <p:nvGrpSpPr>
        <p:cNvPr id="79" name="Shape 79"/>
        <p:cNvGrpSpPr/>
        <p:nvPr/>
      </p:nvGrpSpPr>
      <p:grpSpPr>
        <a:xfrm>
          <a:off x="0" y="0"/>
          <a:ext cx="0" cy="0"/>
          <a:chOff x="0" y="0"/>
          <a:chExt cx="0" cy="0"/>
        </a:xfrm>
      </p:grpSpPr>
      <p:sp>
        <p:nvSpPr>
          <p:cNvPr id="80" name="Google Shape;80;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Problem Statement</a:t>
            </a:r>
            <a:endParaRPr b="1"/>
          </a:p>
        </p:txBody>
      </p:sp>
      <p:sp>
        <p:nvSpPr>
          <p:cNvPr id="81" name="Google Shape;81;p15"/>
          <p:cNvSpPr txBox="1"/>
          <p:nvPr>
            <p:ph idx="1" type="body"/>
          </p:nvPr>
        </p:nvSpPr>
        <p:spPr>
          <a:xfrm>
            <a:off x="182325" y="1919075"/>
            <a:ext cx="85116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090909"/>
                </a:solidFill>
              </a:rPr>
              <a:t>The largest retail e-commerce orders dataset from Pakistan. It contains half a million transaction records from March 2016 to August 2018. The data was collected from various e-commerce merchants as part of a research study. The major problems to solve or to analyze are as mentioned below -</a:t>
            </a:r>
            <a:endParaRPr sz="1300">
              <a:solidFill>
                <a:srgbClr val="090909"/>
              </a:solidFill>
            </a:endParaRPr>
          </a:p>
          <a:p>
            <a:pPr indent="-311150" lvl="0" marL="457200" rtl="0" algn="l">
              <a:spcBef>
                <a:spcPts val="1600"/>
              </a:spcBef>
              <a:spcAft>
                <a:spcPts val="0"/>
              </a:spcAft>
              <a:buClr>
                <a:srgbClr val="C00000"/>
              </a:buClr>
              <a:buSzPts val="1300"/>
              <a:buFont typeface="Arial"/>
              <a:buChar char="●"/>
            </a:pPr>
            <a:r>
              <a:rPr b="1" lang="en" sz="1300">
                <a:solidFill>
                  <a:srgbClr val="C00000"/>
                </a:solidFill>
                <a:latin typeface="Arial"/>
                <a:ea typeface="Arial"/>
                <a:cs typeface="Arial"/>
                <a:sym typeface="Arial"/>
              </a:rPr>
              <a:t>What is the best-selling category?</a:t>
            </a:r>
            <a:endParaRPr b="1" sz="1300">
              <a:solidFill>
                <a:srgbClr val="C00000"/>
              </a:solidFill>
              <a:latin typeface="Arial"/>
              <a:ea typeface="Arial"/>
              <a:cs typeface="Arial"/>
              <a:sym typeface="Arial"/>
            </a:endParaRPr>
          </a:p>
          <a:p>
            <a:pPr indent="-311150" lvl="0" marL="457200" rtl="0" algn="l">
              <a:spcBef>
                <a:spcPts val="0"/>
              </a:spcBef>
              <a:spcAft>
                <a:spcPts val="0"/>
              </a:spcAft>
              <a:buClr>
                <a:srgbClr val="C00000"/>
              </a:buClr>
              <a:buSzPts val="1300"/>
              <a:buFont typeface="Arial"/>
              <a:buChar char="●"/>
            </a:pPr>
            <a:r>
              <a:rPr b="1" lang="en" sz="1300">
                <a:solidFill>
                  <a:srgbClr val="C00000"/>
                </a:solidFill>
                <a:latin typeface="Arial"/>
                <a:ea typeface="Arial"/>
                <a:cs typeface="Arial"/>
                <a:sym typeface="Arial"/>
              </a:rPr>
              <a:t>Visualize payment method and order status frequency</a:t>
            </a:r>
            <a:endParaRPr b="1" sz="1300">
              <a:solidFill>
                <a:srgbClr val="C00000"/>
              </a:solidFill>
              <a:latin typeface="Arial"/>
              <a:ea typeface="Arial"/>
              <a:cs typeface="Arial"/>
              <a:sym typeface="Arial"/>
            </a:endParaRPr>
          </a:p>
          <a:p>
            <a:pPr indent="-311150" lvl="0" marL="457200" rtl="0" algn="l">
              <a:spcBef>
                <a:spcPts val="0"/>
              </a:spcBef>
              <a:spcAft>
                <a:spcPts val="0"/>
              </a:spcAft>
              <a:buClr>
                <a:srgbClr val="C00000"/>
              </a:buClr>
              <a:buSzPts val="1300"/>
              <a:buFont typeface="Arial"/>
              <a:buChar char="●"/>
            </a:pPr>
            <a:r>
              <a:rPr b="1" lang="en" sz="1300">
                <a:solidFill>
                  <a:srgbClr val="C00000"/>
                </a:solidFill>
                <a:latin typeface="Arial"/>
                <a:ea typeface="Arial"/>
                <a:cs typeface="Arial"/>
                <a:sym typeface="Arial"/>
              </a:rPr>
              <a:t>Find a correlation between payment method and order status</a:t>
            </a:r>
            <a:endParaRPr b="1" sz="1300">
              <a:solidFill>
                <a:srgbClr val="C00000"/>
              </a:solidFill>
              <a:latin typeface="Arial"/>
              <a:ea typeface="Arial"/>
              <a:cs typeface="Arial"/>
              <a:sym typeface="Arial"/>
            </a:endParaRPr>
          </a:p>
          <a:p>
            <a:pPr indent="-311150" lvl="0" marL="457200" rtl="0" algn="l">
              <a:spcBef>
                <a:spcPts val="0"/>
              </a:spcBef>
              <a:spcAft>
                <a:spcPts val="0"/>
              </a:spcAft>
              <a:buClr>
                <a:srgbClr val="C00000"/>
              </a:buClr>
              <a:buSzPts val="1300"/>
              <a:buFont typeface="Arial"/>
              <a:buChar char="●"/>
            </a:pPr>
            <a:r>
              <a:rPr b="1" lang="en" sz="1300">
                <a:solidFill>
                  <a:srgbClr val="C00000"/>
                </a:solidFill>
                <a:latin typeface="Arial"/>
                <a:ea typeface="Arial"/>
                <a:cs typeface="Arial"/>
                <a:sym typeface="Arial"/>
              </a:rPr>
              <a:t>Find any hidden patterns that are counter - intuitive for a layman</a:t>
            </a:r>
            <a:endParaRPr b="1" sz="1300">
              <a:solidFill>
                <a:srgbClr val="C00000"/>
              </a:solidFill>
              <a:latin typeface="Arial"/>
              <a:ea typeface="Arial"/>
              <a:cs typeface="Arial"/>
              <a:sym typeface="Arial"/>
            </a:endParaRPr>
          </a:p>
          <a:p>
            <a:pPr indent="-311150" lvl="0" marL="457200" rtl="0" algn="l">
              <a:spcBef>
                <a:spcPts val="0"/>
              </a:spcBef>
              <a:spcAft>
                <a:spcPts val="0"/>
              </a:spcAft>
              <a:buClr>
                <a:srgbClr val="C00000"/>
              </a:buClr>
              <a:buSzPts val="1300"/>
              <a:buFont typeface="Arial"/>
              <a:buChar char="●"/>
            </a:pPr>
            <a:r>
              <a:rPr b="1" lang="en" sz="1300">
                <a:solidFill>
                  <a:srgbClr val="C00000"/>
                </a:solidFill>
                <a:latin typeface="Arial"/>
                <a:ea typeface="Arial"/>
                <a:cs typeface="Arial"/>
                <a:sym typeface="Arial"/>
              </a:rPr>
              <a:t>Can we predict number of orders, or item category or number of customers/amount in advance?</a:t>
            </a:r>
            <a:endParaRPr b="1" sz="1300">
              <a:solidFill>
                <a:srgbClr val="C00000"/>
              </a:solidFill>
              <a:latin typeface="Arial"/>
              <a:ea typeface="Arial"/>
              <a:cs typeface="Arial"/>
              <a:sym typeface="Arial"/>
            </a:endParaRPr>
          </a:p>
          <a:p>
            <a:pPr indent="0" lvl="0" marL="0" rtl="0" algn="l">
              <a:spcBef>
                <a:spcPts val="0"/>
              </a:spcBef>
              <a:spcAft>
                <a:spcPts val="1600"/>
              </a:spcAft>
              <a:buNone/>
            </a:pPr>
            <a:r>
              <a:t/>
            </a:r>
            <a:endParaRPr>
              <a:solidFill>
                <a:srgbClr val="090909"/>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5" name="Shape 85"/>
        <p:cNvGrpSpPr/>
        <p:nvPr/>
      </p:nvGrpSpPr>
      <p:grpSpPr>
        <a:xfrm>
          <a:off x="0" y="0"/>
          <a:ext cx="0" cy="0"/>
          <a:chOff x="0" y="0"/>
          <a:chExt cx="0" cy="0"/>
        </a:xfrm>
      </p:grpSpPr>
      <p:sp>
        <p:nvSpPr>
          <p:cNvPr id="86" name="Google Shape;86;p16"/>
          <p:cNvSpPr txBox="1"/>
          <p:nvPr>
            <p:ph type="title"/>
          </p:nvPr>
        </p:nvSpPr>
        <p:spPr>
          <a:xfrm>
            <a:off x="471900" y="378575"/>
            <a:ext cx="67110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solidFill>
                  <a:srgbClr val="FF0000"/>
                </a:solidFill>
              </a:rPr>
              <a:t>Approach</a:t>
            </a:r>
            <a:endParaRPr b="1">
              <a:solidFill>
                <a:srgbClr val="FF0000"/>
              </a:solidFill>
            </a:endParaRPr>
          </a:p>
          <a:p>
            <a:pPr indent="0" lvl="0" marL="0" rtl="0" algn="l">
              <a:spcBef>
                <a:spcPts val="0"/>
              </a:spcBef>
              <a:spcAft>
                <a:spcPts val="0"/>
              </a:spcAft>
              <a:buNone/>
            </a:pPr>
            <a:r>
              <a:t/>
            </a:r>
            <a:endParaRPr b="1" sz="1400">
              <a:solidFill>
                <a:srgbClr val="0B0B0B"/>
              </a:solidFill>
            </a:endParaRPr>
          </a:p>
          <a:p>
            <a:pPr indent="0" lvl="0" marL="0" rtl="0" algn="l">
              <a:spcBef>
                <a:spcPts val="0"/>
              </a:spcBef>
              <a:spcAft>
                <a:spcPts val="0"/>
              </a:spcAft>
              <a:buNone/>
            </a:pPr>
            <a:r>
              <a:rPr lang="en" sz="1600">
                <a:solidFill>
                  <a:srgbClr val="0B0B0B"/>
                </a:solidFill>
              </a:rPr>
              <a:t>The following approach was followed in the completion of the project:</a:t>
            </a:r>
            <a:endParaRPr sz="1600">
              <a:solidFill>
                <a:srgbClr val="0B0B0B"/>
              </a:solidFill>
            </a:endParaRPr>
          </a:p>
        </p:txBody>
      </p:sp>
      <p:sp>
        <p:nvSpPr>
          <p:cNvPr id="87" name="Google Shape;87;p16"/>
          <p:cNvSpPr txBox="1"/>
          <p:nvPr>
            <p:ph idx="1" type="body"/>
          </p:nvPr>
        </p:nvSpPr>
        <p:spPr>
          <a:xfrm>
            <a:off x="471900" y="1726500"/>
            <a:ext cx="3999900" cy="29028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0B0B0B"/>
              </a:buClr>
              <a:buSzPts val="1500"/>
              <a:buChar char="●"/>
            </a:pPr>
            <a:r>
              <a:rPr lang="en" sz="1500">
                <a:solidFill>
                  <a:srgbClr val="0B0B0B"/>
                </a:solidFill>
              </a:rPr>
              <a:t>Data Collection &amp; Load</a:t>
            </a:r>
            <a:endParaRPr sz="1500">
              <a:solidFill>
                <a:srgbClr val="0B0B0B"/>
              </a:solidFill>
            </a:endParaRPr>
          </a:p>
          <a:p>
            <a:pPr indent="-292100" lvl="0" marL="457200" rtl="0" algn="l">
              <a:lnSpc>
                <a:spcPct val="100000"/>
              </a:lnSpc>
              <a:spcBef>
                <a:spcPts val="0"/>
              </a:spcBef>
              <a:spcAft>
                <a:spcPts val="0"/>
              </a:spcAft>
              <a:buSzPts val="1000"/>
              <a:buChar char="-"/>
            </a:pPr>
            <a:r>
              <a:rPr lang="en" sz="1000"/>
              <a:t>Data Collection and Preprocessing</a:t>
            </a:r>
            <a:endParaRPr sz="1000"/>
          </a:p>
          <a:p>
            <a:pPr indent="-292100" lvl="0" marL="914400" rtl="0" algn="l">
              <a:lnSpc>
                <a:spcPct val="100000"/>
              </a:lnSpc>
              <a:spcBef>
                <a:spcPts val="0"/>
              </a:spcBef>
              <a:spcAft>
                <a:spcPts val="0"/>
              </a:spcAft>
              <a:buSzPts val="1000"/>
              <a:buChar char="-"/>
            </a:pPr>
            <a:r>
              <a:rPr lang="en" sz="1000"/>
              <a:t>Data Cleaning</a:t>
            </a:r>
            <a:endParaRPr sz="1000"/>
          </a:p>
          <a:p>
            <a:pPr indent="-292100" lvl="0" marL="914400" rtl="0" algn="l">
              <a:lnSpc>
                <a:spcPct val="100000"/>
              </a:lnSpc>
              <a:spcBef>
                <a:spcPts val="0"/>
              </a:spcBef>
              <a:spcAft>
                <a:spcPts val="0"/>
              </a:spcAft>
              <a:buSzPts val="1000"/>
              <a:buChar char="-"/>
            </a:pPr>
            <a:r>
              <a:rPr lang="en" sz="1000"/>
              <a:t>Missing Data Handling</a:t>
            </a:r>
            <a:endParaRPr sz="1000"/>
          </a:p>
          <a:p>
            <a:pPr indent="-292100" lvl="0" marL="914400" rtl="0" algn="l">
              <a:lnSpc>
                <a:spcPct val="100000"/>
              </a:lnSpc>
              <a:spcBef>
                <a:spcPts val="0"/>
              </a:spcBef>
              <a:spcAft>
                <a:spcPts val="0"/>
              </a:spcAft>
              <a:buSzPts val="1000"/>
              <a:buChar char="-"/>
            </a:pPr>
            <a:r>
              <a:rPr lang="en" sz="1000"/>
              <a:t>Merging the Datasets</a:t>
            </a:r>
            <a:endParaRPr sz="1500">
              <a:solidFill>
                <a:srgbClr val="0B0B0B"/>
              </a:solidFill>
            </a:endParaRPr>
          </a:p>
          <a:p>
            <a:pPr indent="-323850" lvl="0" marL="457200" rtl="0" algn="l">
              <a:spcBef>
                <a:spcPts val="0"/>
              </a:spcBef>
              <a:spcAft>
                <a:spcPts val="0"/>
              </a:spcAft>
              <a:buClr>
                <a:srgbClr val="0B0B0B"/>
              </a:buClr>
              <a:buSzPts val="1500"/>
              <a:buChar char="●"/>
            </a:pPr>
            <a:r>
              <a:rPr lang="en" sz="1500">
                <a:solidFill>
                  <a:srgbClr val="0B0B0B"/>
                </a:solidFill>
              </a:rPr>
              <a:t>Exploratory Data Analysis</a:t>
            </a:r>
            <a:endParaRPr sz="1500">
              <a:solidFill>
                <a:srgbClr val="0B0B0B"/>
              </a:solidFill>
            </a:endParaRPr>
          </a:p>
          <a:p>
            <a:pPr indent="0" lvl="0" marL="914400" rtl="0" algn="l">
              <a:spcBef>
                <a:spcPts val="0"/>
              </a:spcBef>
              <a:spcAft>
                <a:spcPts val="0"/>
              </a:spcAft>
              <a:buNone/>
            </a:pPr>
            <a:r>
              <a:rPr lang="en" sz="1000"/>
              <a:t>- Hypotheses</a:t>
            </a:r>
            <a:endParaRPr sz="1000"/>
          </a:p>
          <a:p>
            <a:pPr indent="0" lvl="0" marL="914400" rtl="0" algn="l">
              <a:spcBef>
                <a:spcPts val="0"/>
              </a:spcBef>
              <a:spcAft>
                <a:spcPts val="0"/>
              </a:spcAft>
              <a:buNone/>
            </a:pPr>
            <a:r>
              <a:rPr lang="en" sz="1000"/>
              <a:t>- Categorical Features</a:t>
            </a:r>
            <a:endParaRPr sz="1000"/>
          </a:p>
          <a:p>
            <a:pPr indent="0" lvl="0" marL="914400" rtl="0" algn="l">
              <a:spcBef>
                <a:spcPts val="0"/>
              </a:spcBef>
              <a:spcAft>
                <a:spcPts val="0"/>
              </a:spcAft>
              <a:buNone/>
            </a:pPr>
            <a:r>
              <a:rPr lang="en" sz="1000"/>
              <a:t>- Continuous Features</a:t>
            </a:r>
            <a:endParaRPr sz="1000"/>
          </a:p>
          <a:p>
            <a:pPr indent="0" lvl="0" marL="914400" rtl="0" algn="l">
              <a:spcBef>
                <a:spcPts val="0"/>
              </a:spcBef>
              <a:spcAft>
                <a:spcPts val="0"/>
              </a:spcAft>
              <a:buNone/>
            </a:pPr>
            <a:r>
              <a:rPr lang="en" sz="1000"/>
              <a:t>- EDA Conclusion and Validating Hypotheses</a:t>
            </a:r>
            <a:endParaRPr sz="1000"/>
          </a:p>
          <a:p>
            <a:pPr indent="-323850" lvl="0" marL="457200" rtl="0" algn="l">
              <a:spcBef>
                <a:spcPts val="0"/>
              </a:spcBef>
              <a:spcAft>
                <a:spcPts val="0"/>
              </a:spcAft>
              <a:buClr>
                <a:srgbClr val="0B0B0B"/>
              </a:buClr>
              <a:buSzPts val="1500"/>
              <a:buChar char="●"/>
            </a:pPr>
            <a:r>
              <a:rPr lang="en" sz="1500">
                <a:solidFill>
                  <a:srgbClr val="0B0B0B"/>
                </a:solidFill>
              </a:rPr>
              <a:t>Data Modelling and Manipulation</a:t>
            </a:r>
            <a:endParaRPr sz="1000"/>
          </a:p>
          <a:p>
            <a:pPr indent="0" lvl="0" marL="914400" rtl="0" algn="l">
              <a:spcBef>
                <a:spcPts val="0"/>
              </a:spcBef>
              <a:spcAft>
                <a:spcPts val="0"/>
              </a:spcAft>
              <a:buNone/>
            </a:pPr>
            <a:r>
              <a:rPr lang="en" sz="1000"/>
              <a:t>- Feature Engineering</a:t>
            </a:r>
            <a:endParaRPr sz="1000"/>
          </a:p>
          <a:p>
            <a:pPr indent="0" lvl="0" marL="914400" rtl="0" algn="l">
              <a:spcBef>
                <a:spcPts val="0"/>
              </a:spcBef>
              <a:spcAft>
                <a:spcPts val="0"/>
              </a:spcAft>
              <a:buNone/>
            </a:pPr>
            <a:r>
              <a:rPr lang="en" sz="1000"/>
              <a:t>- Outlier Detection and Treatment</a:t>
            </a:r>
            <a:endParaRPr sz="1500">
              <a:solidFill>
                <a:srgbClr val="0B0B0B"/>
              </a:solidFill>
            </a:endParaRPr>
          </a:p>
          <a:p>
            <a:pPr indent="-323850" lvl="0" marL="457200" rtl="0" algn="l">
              <a:spcBef>
                <a:spcPts val="0"/>
              </a:spcBef>
              <a:spcAft>
                <a:spcPts val="0"/>
              </a:spcAft>
              <a:buClr>
                <a:srgbClr val="0B0B0B"/>
              </a:buClr>
              <a:buSzPts val="1500"/>
              <a:buChar char="●"/>
            </a:pPr>
            <a:r>
              <a:rPr lang="en" sz="1500">
                <a:solidFill>
                  <a:srgbClr val="0B0B0B"/>
                </a:solidFill>
              </a:rPr>
              <a:t>RFM Analysis by visualizing data</a:t>
            </a:r>
            <a:endParaRPr sz="1000"/>
          </a:p>
          <a:p>
            <a:pPr indent="0" lvl="0" marL="914400" rtl="0" algn="l">
              <a:spcBef>
                <a:spcPts val="0"/>
              </a:spcBef>
              <a:spcAft>
                <a:spcPts val="0"/>
              </a:spcAft>
              <a:buNone/>
            </a:pPr>
            <a:r>
              <a:rPr lang="en" sz="1000"/>
              <a:t>- Elbow curve and Silhouette analysis to determine No. segments</a:t>
            </a:r>
            <a:endParaRPr sz="1000"/>
          </a:p>
          <a:p>
            <a:pPr indent="0" lvl="0" marL="914400" rtl="0" algn="l">
              <a:spcBef>
                <a:spcPts val="0"/>
              </a:spcBef>
              <a:spcAft>
                <a:spcPts val="0"/>
              </a:spcAft>
              <a:buNone/>
            </a:pPr>
            <a:r>
              <a:rPr lang="en" sz="1000"/>
              <a:t>- Segmentation</a:t>
            </a:r>
            <a:endParaRPr sz="1500">
              <a:solidFill>
                <a:srgbClr val="0B0B0B"/>
              </a:solidFill>
            </a:endParaRPr>
          </a:p>
          <a:p>
            <a:pPr indent="0" lvl="0" marL="0" rtl="0" algn="l">
              <a:spcBef>
                <a:spcPts val="0"/>
              </a:spcBef>
              <a:spcAft>
                <a:spcPts val="0"/>
              </a:spcAft>
              <a:buNone/>
            </a:pPr>
            <a:r>
              <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t/>
            </a:r>
            <a:endParaRPr sz="1000"/>
          </a:p>
        </p:txBody>
      </p:sp>
      <p:sp>
        <p:nvSpPr>
          <p:cNvPr id="88" name="Google Shape;88;p16"/>
          <p:cNvSpPr txBox="1"/>
          <p:nvPr>
            <p:ph idx="2" type="body"/>
          </p:nvPr>
        </p:nvSpPr>
        <p:spPr>
          <a:xfrm>
            <a:off x="4739275" y="1726500"/>
            <a:ext cx="3999900" cy="27102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0B0B0B"/>
              </a:buClr>
              <a:buSzPts val="1500"/>
              <a:buChar char="●"/>
            </a:pPr>
            <a:r>
              <a:rPr lang="en" sz="1500">
                <a:solidFill>
                  <a:srgbClr val="0B0B0B"/>
                </a:solidFill>
              </a:rPr>
              <a:t>Modelling</a:t>
            </a:r>
            <a:endParaRPr sz="1500">
              <a:solidFill>
                <a:srgbClr val="0B0B0B"/>
              </a:solidFill>
            </a:endParaRPr>
          </a:p>
          <a:p>
            <a:pPr indent="0" lvl="0" marL="914400" rtl="0" algn="l">
              <a:spcBef>
                <a:spcPts val="0"/>
              </a:spcBef>
              <a:spcAft>
                <a:spcPts val="0"/>
              </a:spcAft>
              <a:buNone/>
            </a:pPr>
            <a:r>
              <a:rPr lang="en" sz="1000"/>
              <a:t>-Train -Test split</a:t>
            </a:r>
            <a:endParaRPr sz="1000"/>
          </a:p>
          <a:p>
            <a:pPr indent="0" lvl="0" marL="914400" rtl="0" algn="l">
              <a:spcBef>
                <a:spcPts val="0"/>
              </a:spcBef>
              <a:spcAft>
                <a:spcPts val="0"/>
              </a:spcAft>
              <a:buNone/>
            </a:pPr>
            <a:r>
              <a:rPr lang="en" sz="1000"/>
              <a:t>- Comparing the model fitment</a:t>
            </a:r>
            <a:endParaRPr sz="1000"/>
          </a:p>
          <a:p>
            <a:pPr indent="0" lvl="0" marL="914400" rtl="0" algn="l">
              <a:spcBef>
                <a:spcPts val="0"/>
              </a:spcBef>
              <a:spcAft>
                <a:spcPts val="0"/>
              </a:spcAft>
              <a:buNone/>
            </a:pPr>
            <a:r>
              <a:rPr lang="en" sz="1000"/>
              <a:t>- Feature Scaling</a:t>
            </a:r>
            <a:endParaRPr sz="1000"/>
          </a:p>
          <a:p>
            <a:pPr indent="0" lvl="0" marL="914400" rtl="0" algn="l">
              <a:spcBef>
                <a:spcPts val="0"/>
              </a:spcBef>
              <a:spcAft>
                <a:spcPts val="0"/>
              </a:spcAft>
              <a:buNone/>
            </a:pPr>
            <a:r>
              <a:rPr lang="en" sz="1000"/>
              <a:t>- Categorical Data Encoding</a:t>
            </a:r>
            <a:endParaRPr sz="1500">
              <a:solidFill>
                <a:srgbClr val="0B0B0B"/>
              </a:solidFill>
            </a:endParaRPr>
          </a:p>
          <a:p>
            <a:pPr indent="-323850" lvl="0" marL="457200" rtl="0" algn="l">
              <a:spcBef>
                <a:spcPts val="0"/>
              </a:spcBef>
              <a:spcAft>
                <a:spcPts val="0"/>
              </a:spcAft>
              <a:buClr>
                <a:srgbClr val="0B0B0B"/>
              </a:buClr>
              <a:buSzPts val="1500"/>
              <a:buChar char="●"/>
            </a:pPr>
            <a:r>
              <a:rPr lang="en" sz="1500">
                <a:solidFill>
                  <a:srgbClr val="0B0B0B"/>
                </a:solidFill>
              </a:rPr>
              <a:t>Model Performance Evaluation and Selection</a:t>
            </a:r>
            <a:endParaRPr sz="1500">
              <a:solidFill>
                <a:srgbClr val="0B0B0B"/>
              </a:solidFill>
            </a:endParaRPr>
          </a:p>
          <a:p>
            <a:pPr indent="0" lvl="0" marL="914400" rtl="0" algn="l">
              <a:spcBef>
                <a:spcPts val="0"/>
              </a:spcBef>
              <a:spcAft>
                <a:spcPts val="0"/>
              </a:spcAft>
              <a:buNone/>
            </a:pPr>
            <a:r>
              <a:rPr lang="en" sz="1000"/>
              <a:t>- Visualizing Models</a:t>
            </a:r>
            <a:endParaRPr sz="1000"/>
          </a:p>
          <a:p>
            <a:pPr indent="0" lvl="0" marL="914400" rtl="0" algn="l">
              <a:spcBef>
                <a:spcPts val="0"/>
              </a:spcBef>
              <a:spcAft>
                <a:spcPts val="0"/>
              </a:spcAft>
              <a:buNone/>
            </a:pPr>
            <a:r>
              <a:rPr lang="en" sz="1000"/>
              <a:t>- Testing Model performance</a:t>
            </a:r>
            <a:endParaRPr sz="1500">
              <a:solidFill>
                <a:srgbClr val="0B0B0B"/>
              </a:solidFill>
            </a:endParaRPr>
          </a:p>
          <a:p>
            <a:pPr indent="-323850" lvl="0" marL="457200" rtl="0" algn="l">
              <a:spcBef>
                <a:spcPts val="0"/>
              </a:spcBef>
              <a:spcAft>
                <a:spcPts val="0"/>
              </a:spcAft>
              <a:buClr>
                <a:srgbClr val="0B0B0B"/>
              </a:buClr>
              <a:buSzPts val="1500"/>
              <a:buChar char="●"/>
            </a:pPr>
            <a:r>
              <a:rPr lang="en" sz="1500">
                <a:solidFill>
                  <a:srgbClr val="0B0B0B"/>
                </a:solidFill>
              </a:rPr>
              <a:t>Finding Hidden Trends</a:t>
            </a:r>
            <a:endParaRPr sz="1500">
              <a:solidFill>
                <a:srgbClr val="0B0B0B"/>
              </a:solidFill>
            </a:endParaRPr>
          </a:p>
          <a:p>
            <a:pPr indent="0" lvl="0" marL="914400" rtl="0" algn="l">
              <a:spcBef>
                <a:spcPts val="0"/>
              </a:spcBef>
              <a:spcAft>
                <a:spcPts val="0"/>
              </a:spcAft>
              <a:buNone/>
            </a:pPr>
            <a:r>
              <a:rPr lang="en" sz="1000"/>
              <a:t>- Visualizing Data for finding various hidden patterns and trends based on seasonal behaviours</a:t>
            </a:r>
            <a:endParaRPr sz="1500">
              <a:solidFill>
                <a:srgbClr val="0B0B0B"/>
              </a:solidFill>
            </a:endParaRPr>
          </a:p>
          <a:p>
            <a:pPr indent="-323850" lvl="0" marL="457200" rtl="0" algn="l">
              <a:spcBef>
                <a:spcPts val="0"/>
              </a:spcBef>
              <a:spcAft>
                <a:spcPts val="0"/>
              </a:spcAft>
              <a:buClr>
                <a:srgbClr val="0B0B0B"/>
              </a:buClr>
              <a:buSzPts val="1500"/>
              <a:buChar char="●"/>
            </a:pPr>
            <a:r>
              <a:rPr lang="en" sz="1500">
                <a:solidFill>
                  <a:srgbClr val="0B0B0B"/>
                </a:solidFill>
              </a:rPr>
              <a:t>Conclusive Insight Recommendations.</a:t>
            </a:r>
            <a:endParaRPr sz="1000"/>
          </a:p>
          <a:p>
            <a:pPr indent="0" lvl="0" marL="0" rtl="0" algn="l">
              <a:spcBef>
                <a:spcPts val="0"/>
              </a:spcBef>
              <a:spcAft>
                <a:spcPts val="1600"/>
              </a:spcAft>
              <a:buNone/>
            </a:pPr>
            <a:r>
              <a:t/>
            </a:r>
            <a:endParaRPr sz="1900"/>
          </a:p>
        </p:txBody>
      </p:sp>
      <p:cxnSp>
        <p:nvCxnSpPr>
          <p:cNvPr id="89" name="Google Shape;89;p16"/>
          <p:cNvCxnSpPr/>
          <p:nvPr/>
        </p:nvCxnSpPr>
        <p:spPr>
          <a:xfrm>
            <a:off x="4166575" y="5102975"/>
            <a:ext cx="528900" cy="0"/>
          </a:xfrm>
          <a:prstGeom prst="straightConnector1">
            <a:avLst/>
          </a:prstGeom>
          <a:noFill/>
          <a:ln cap="flat" cmpd="sng" w="28575">
            <a:solidFill>
              <a:srgbClr val="000000"/>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B0B0B"/>
        </a:solidFill>
      </p:bgPr>
    </p:bg>
    <p:spTree>
      <p:nvGrpSpPr>
        <p:cNvPr id="93" name="Shape 93"/>
        <p:cNvGrpSpPr/>
        <p:nvPr/>
      </p:nvGrpSpPr>
      <p:grpSpPr>
        <a:xfrm>
          <a:off x="0" y="0"/>
          <a:ext cx="0" cy="0"/>
          <a:chOff x="0" y="0"/>
          <a:chExt cx="0" cy="0"/>
        </a:xfrm>
      </p:grpSpPr>
      <p:sp>
        <p:nvSpPr>
          <p:cNvPr id="94" name="Google Shape;94;p17"/>
          <p:cNvSpPr txBox="1"/>
          <p:nvPr>
            <p:ph type="title"/>
          </p:nvPr>
        </p:nvSpPr>
        <p:spPr>
          <a:xfrm>
            <a:off x="226075" y="432175"/>
            <a:ext cx="2808000" cy="33765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4200">
                <a:solidFill>
                  <a:srgbClr val="FF0000"/>
                </a:solidFill>
              </a:rPr>
              <a:t>Data Collection &amp; </a:t>
            </a:r>
            <a:endParaRPr b="1" sz="4200">
              <a:solidFill>
                <a:srgbClr val="FF0000"/>
              </a:solidFill>
            </a:endParaRPr>
          </a:p>
          <a:p>
            <a:pPr indent="0" lvl="0" marL="0" rtl="0" algn="l">
              <a:lnSpc>
                <a:spcPct val="115000"/>
              </a:lnSpc>
              <a:spcBef>
                <a:spcPts val="0"/>
              </a:spcBef>
              <a:spcAft>
                <a:spcPts val="0"/>
              </a:spcAft>
              <a:buNone/>
            </a:pPr>
            <a:r>
              <a:rPr b="1" lang="en" sz="4200">
                <a:solidFill>
                  <a:srgbClr val="FF0000"/>
                </a:solidFill>
              </a:rPr>
              <a:t>Load.</a:t>
            </a:r>
            <a:endParaRPr b="1" sz="4200">
              <a:solidFill>
                <a:srgbClr val="FF0000"/>
              </a:solidFill>
            </a:endParaRPr>
          </a:p>
          <a:p>
            <a:pPr indent="0" lvl="0" marL="0" rtl="0" algn="l">
              <a:spcBef>
                <a:spcPts val="0"/>
              </a:spcBef>
              <a:spcAft>
                <a:spcPts val="0"/>
              </a:spcAft>
              <a:buNone/>
            </a:pPr>
            <a:r>
              <a:t/>
            </a:r>
            <a:endParaRPr b="1">
              <a:solidFill>
                <a:srgbClr val="FF0000"/>
              </a:solidFill>
            </a:endParaRPr>
          </a:p>
        </p:txBody>
      </p:sp>
      <p:sp>
        <p:nvSpPr>
          <p:cNvPr id="95" name="Google Shape;95;p17"/>
          <p:cNvSpPr txBox="1"/>
          <p:nvPr/>
        </p:nvSpPr>
        <p:spPr>
          <a:xfrm>
            <a:off x="3429475" y="130425"/>
            <a:ext cx="5458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Roboto"/>
                <a:ea typeface="Roboto"/>
                <a:cs typeface="Roboto"/>
                <a:sym typeface="Roboto"/>
              </a:rPr>
              <a:t>The dataset contains variables as follows with the following summary details. </a:t>
            </a:r>
            <a:endParaRPr sz="1500">
              <a:latin typeface="Roboto"/>
              <a:ea typeface="Roboto"/>
              <a:cs typeface="Roboto"/>
              <a:sym typeface="Roboto"/>
            </a:endParaRPr>
          </a:p>
        </p:txBody>
      </p:sp>
      <p:sp>
        <p:nvSpPr>
          <p:cNvPr id="96" name="Google Shape;96;p17"/>
          <p:cNvSpPr txBox="1"/>
          <p:nvPr/>
        </p:nvSpPr>
        <p:spPr>
          <a:xfrm>
            <a:off x="7802075" y="715350"/>
            <a:ext cx="1273500" cy="58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Unnamed: 24</a:t>
            </a:r>
            <a:endParaRPr sz="1200">
              <a:solidFill>
                <a:srgbClr val="FF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Unnamed: 25</a:t>
            </a:r>
            <a:endParaRPr>
              <a:solidFill>
                <a:srgbClr val="FF0000"/>
              </a:solidFill>
              <a:latin typeface="Roboto"/>
              <a:ea typeface="Roboto"/>
              <a:cs typeface="Roboto"/>
              <a:sym typeface="Roboto"/>
            </a:endParaRPr>
          </a:p>
        </p:txBody>
      </p:sp>
      <p:sp>
        <p:nvSpPr>
          <p:cNvPr id="97" name="Google Shape;97;p17"/>
          <p:cNvSpPr txBox="1"/>
          <p:nvPr/>
        </p:nvSpPr>
        <p:spPr>
          <a:xfrm>
            <a:off x="3429475" y="715350"/>
            <a:ext cx="1654500" cy="185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item_id    </a:t>
            </a:r>
            <a:endParaRPr sz="1200">
              <a:solidFill>
                <a:srgbClr val="FF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status</a:t>
            </a:r>
            <a:endParaRPr sz="1200">
              <a:solidFill>
                <a:srgbClr val="FF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created_at</a:t>
            </a:r>
            <a:endParaRPr sz="1200">
              <a:solidFill>
                <a:srgbClr val="FF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sku</a:t>
            </a:r>
            <a:endParaRPr sz="1200">
              <a:solidFill>
                <a:srgbClr val="FF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price</a:t>
            </a:r>
            <a:endParaRPr sz="1200">
              <a:solidFill>
                <a:srgbClr val="FF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qty_ordered</a:t>
            </a:r>
            <a:endParaRPr sz="1200">
              <a:solidFill>
                <a:srgbClr val="FF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grand_total</a:t>
            </a:r>
            <a:endParaRPr sz="1200">
              <a:solidFill>
                <a:srgbClr val="FF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increment_id</a:t>
            </a:r>
            <a:endParaRPr sz="1200">
              <a:solidFill>
                <a:srgbClr val="FF0000"/>
              </a:solidFill>
              <a:latin typeface="Roboto"/>
              <a:ea typeface="Roboto"/>
              <a:cs typeface="Roboto"/>
              <a:sym typeface="Roboto"/>
            </a:endParaRPr>
          </a:p>
        </p:txBody>
      </p:sp>
      <p:sp>
        <p:nvSpPr>
          <p:cNvPr id="98" name="Google Shape;98;p17"/>
          <p:cNvSpPr txBox="1"/>
          <p:nvPr/>
        </p:nvSpPr>
        <p:spPr>
          <a:xfrm>
            <a:off x="4515500" y="715350"/>
            <a:ext cx="2115900" cy="185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category_name_1</a:t>
            </a:r>
            <a:endParaRPr sz="1200">
              <a:solidFill>
                <a:srgbClr val="FF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sales_commission_code</a:t>
            </a:r>
            <a:endParaRPr sz="1200">
              <a:solidFill>
                <a:srgbClr val="FF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discount_amount</a:t>
            </a:r>
            <a:endParaRPr sz="1200">
              <a:solidFill>
                <a:srgbClr val="FF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payment_method</a:t>
            </a:r>
            <a:endParaRPr sz="1200">
              <a:solidFill>
                <a:srgbClr val="FF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Working Date</a:t>
            </a:r>
            <a:endParaRPr sz="1200">
              <a:solidFill>
                <a:srgbClr val="FF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BI Status</a:t>
            </a:r>
            <a:endParaRPr sz="1200">
              <a:solidFill>
                <a:srgbClr val="FF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MV</a:t>
            </a:r>
            <a:endParaRPr sz="1200">
              <a:solidFill>
                <a:srgbClr val="FF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Year</a:t>
            </a:r>
            <a:endParaRPr sz="1200">
              <a:solidFill>
                <a:srgbClr val="FF0000"/>
              </a:solidFill>
              <a:latin typeface="Roboto"/>
              <a:ea typeface="Roboto"/>
              <a:cs typeface="Roboto"/>
              <a:sym typeface="Roboto"/>
            </a:endParaRPr>
          </a:p>
        </p:txBody>
      </p:sp>
      <p:sp>
        <p:nvSpPr>
          <p:cNvPr id="99" name="Google Shape;99;p17"/>
          <p:cNvSpPr txBox="1"/>
          <p:nvPr/>
        </p:nvSpPr>
        <p:spPr>
          <a:xfrm>
            <a:off x="6440075" y="715350"/>
            <a:ext cx="1362000" cy="185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Month</a:t>
            </a:r>
            <a:endParaRPr sz="1200">
              <a:solidFill>
                <a:srgbClr val="FF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Customer Since</a:t>
            </a:r>
            <a:endParaRPr sz="1200">
              <a:solidFill>
                <a:srgbClr val="FF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M-Y</a:t>
            </a:r>
            <a:endParaRPr sz="1200">
              <a:solidFill>
                <a:srgbClr val="FF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FY</a:t>
            </a:r>
            <a:endParaRPr sz="1200">
              <a:solidFill>
                <a:srgbClr val="FF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Customer ID</a:t>
            </a:r>
            <a:endParaRPr sz="1200">
              <a:solidFill>
                <a:srgbClr val="FF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Unnamed: 21</a:t>
            </a:r>
            <a:endParaRPr sz="1200">
              <a:solidFill>
                <a:srgbClr val="FF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Unnamed: 22</a:t>
            </a:r>
            <a:endParaRPr sz="1200">
              <a:solidFill>
                <a:srgbClr val="FF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FF0000"/>
                </a:solidFill>
                <a:latin typeface="Roboto"/>
                <a:ea typeface="Roboto"/>
                <a:cs typeface="Roboto"/>
                <a:sym typeface="Roboto"/>
              </a:rPr>
              <a:t>- Unnamed: 23</a:t>
            </a:r>
            <a:endParaRPr sz="1200">
              <a:solidFill>
                <a:srgbClr val="FF0000"/>
              </a:solidFill>
              <a:latin typeface="Roboto"/>
              <a:ea typeface="Roboto"/>
              <a:cs typeface="Roboto"/>
              <a:sym typeface="Roboto"/>
            </a:endParaRPr>
          </a:p>
        </p:txBody>
      </p:sp>
      <p:sp>
        <p:nvSpPr>
          <p:cNvPr id="100" name="Google Shape;100;p17"/>
          <p:cNvSpPr txBox="1"/>
          <p:nvPr/>
        </p:nvSpPr>
        <p:spPr>
          <a:xfrm>
            <a:off x="3480025" y="2694425"/>
            <a:ext cx="5357400" cy="2030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300">
                <a:highlight>
                  <a:srgbClr val="FFFFFF"/>
                </a:highlight>
              </a:rPr>
              <a:t>Dataset </a:t>
            </a:r>
            <a:r>
              <a:rPr lang="en" sz="1300">
                <a:highlight>
                  <a:srgbClr val="FFFFFF"/>
                </a:highlight>
              </a:rPr>
              <a:t>Dimensions </a:t>
            </a:r>
            <a:r>
              <a:rPr lang="en" sz="1300">
                <a:highlight>
                  <a:srgbClr val="FFFFFF"/>
                </a:highlight>
              </a:rPr>
              <a:t>: </a:t>
            </a:r>
            <a:r>
              <a:rPr b="1" lang="en" sz="1300">
                <a:solidFill>
                  <a:srgbClr val="FF0000"/>
                </a:solidFill>
                <a:highlight>
                  <a:srgbClr val="FFFFFF"/>
                </a:highlight>
              </a:rPr>
              <a:t> (1048575, 26)</a:t>
            </a:r>
            <a:endParaRPr b="1" sz="1300">
              <a:solidFill>
                <a:srgbClr val="FF0000"/>
              </a:solidFill>
              <a:highlight>
                <a:srgbClr val="FFFFFF"/>
              </a:highlight>
            </a:endParaRPr>
          </a:p>
          <a:p>
            <a:pPr indent="0" lvl="0" marL="0" rtl="0" algn="l">
              <a:lnSpc>
                <a:spcPct val="115000"/>
              </a:lnSpc>
              <a:spcBef>
                <a:spcPts val="0"/>
              </a:spcBef>
              <a:spcAft>
                <a:spcPts val="0"/>
              </a:spcAft>
              <a:buNone/>
            </a:pPr>
            <a:r>
              <a:t/>
            </a:r>
            <a:endParaRPr b="1" sz="1300">
              <a:solidFill>
                <a:srgbClr val="FF0000"/>
              </a:solidFill>
              <a:highlight>
                <a:srgbClr val="FFFFFF"/>
              </a:highlight>
            </a:endParaRPr>
          </a:p>
          <a:p>
            <a:pPr indent="0" lvl="0" marL="0" rtl="0" algn="l">
              <a:spcBef>
                <a:spcPts val="0"/>
              </a:spcBef>
              <a:spcAft>
                <a:spcPts val="0"/>
              </a:spcAft>
              <a:buNone/>
            </a:pPr>
            <a:r>
              <a:rPr lang="en" sz="1500">
                <a:latin typeface="Roboto"/>
                <a:ea typeface="Roboto"/>
                <a:cs typeface="Roboto"/>
                <a:sym typeface="Roboto"/>
              </a:rPr>
              <a:t> The Data set is a huge collection of orders placed by customers from various ecommerce businesses describing various demographic and natural behaviours in the orders of pakistan.</a:t>
            </a:r>
            <a:endParaRPr sz="1500">
              <a:latin typeface="Roboto"/>
              <a:ea typeface="Roboto"/>
              <a:cs typeface="Roboto"/>
              <a:sym typeface="Roboto"/>
            </a:endParaRPr>
          </a:p>
          <a:p>
            <a:pPr indent="0" lvl="0" marL="0" rtl="0" algn="l">
              <a:spcBef>
                <a:spcPts val="0"/>
              </a:spcBef>
              <a:spcAft>
                <a:spcPts val="0"/>
              </a:spcAft>
              <a:buNone/>
            </a:pPr>
            <a:r>
              <a:t/>
            </a:r>
            <a:endParaRPr sz="1500">
              <a:latin typeface="Roboto"/>
              <a:ea typeface="Roboto"/>
              <a:cs typeface="Roboto"/>
              <a:sym typeface="Roboto"/>
            </a:endParaRPr>
          </a:p>
          <a:p>
            <a:pPr indent="0" lvl="0" marL="0" rtl="0" algn="l">
              <a:spcBef>
                <a:spcPts val="0"/>
              </a:spcBef>
              <a:spcAft>
                <a:spcPts val="0"/>
              </a:spcAft>
              <a:buNone/>
            </a:pPr>
            <a:r>
              <a:rPr lang="en" sz="1500">
                <a:latin typeface="Roboto"/>
                <a:ea typeface="Roboto"/>
                <a:cs typeface="Roboto"/>
                <a:sym typeface="Roboto"/>
              </a:rPr>
              <a:t> the data collected includes orders from 2016 to 2018.</a:t>
            </a:r>
            <a:endParaRPr sz="1500">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4" name="Shape 104"/>
        <p:cNvGrpSpPr/>
        <p:nvPr/>
      </p:nvGrpSpPr>
      <p:grpSpPr>
        <a:xfrm>
          <a:off x="0" y="0"/>
          <a:ext cx="0" cy="0"/>
          <a:chOff x="0" y="0"/>
          <a:chExt cx="0" cy="0"/>
        </a:xfrm>
      </p:grpSpPr>
      <p:sp>
        <p:nvSpPr>
          <p:cNvPr id="105" name="Google Shape;105;p18"/>
          <p:cNvSpPr txBox="1"/>
          <p:nvPr>
            <p:ph type="title"/>
          </p:nvPr>
        </p:nvSpPr>
        <p:spPr>
          <a:xfrm>
            <a:off x="4346625" y="742775"/>
            <a:ext cx="4457100" cy="724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b="1" lang="en" sz="3500">
                <a:solidFill>
                  <a:srgbClr val="FF0D0D"/>
                </a:solidFill>
              </a:rPr>
              <a:t>Data Cleaning &amp; Preprocessing</a:t>
            </a:r>
            <a:endParaRPr b="1" sz="3500">
              <a:solidFill>
                <a:srgbClr val="FF0D0D"/>
              </a:solidFill>
            </a:endParaRPr>
          </a:p>
        </p:txBody>
      </p:sp>
      <p:sp>
        <p:nvSpPr>
          <p:cNvPr id="106" name="Google Shape;106;p18"/>
          <p:cNvSpPr txBox="1"/>
          <p:nvPr>
            <p:ph idx="1" type="body"/>
          </p:nvPr>
        </p:nvSpPr>
        <p:spPr>
          <a:xfrm>
            <a:off x="81625" y="2056050"/>
            <a:ext cx="5067000" cy="204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Although the </a:t>
            </a:r>
            <a:endParaRPr>
              <a:solidFill>
                <a:srgbClr val="FFFFFF"/>
              </a:solidFill>
            </a:endParaRPr>
          </a:p>
          <a:p>
            <a:pPr indent="0" lvl="0" marL="0" rtl="0" algn="l">
              <a:spcBef>
                <a:spcPts val="0"/>
              </a:spcBef>
              <a:spcAft>
                <a:spcPts val="0"/>
              </a:spcAft>
              <a:buNone/>
            </a:pPr>
            <a:r>
              <a:rPr lang="en">
                <a:solidFill>
                  <a:srgbClr val="FFFFFF"/>
                </a:solidFill>
              </a:rPr>
              <a:t>data acquired is ample</a:t>
            </a:r>
            <a:endParaRPr>
              <a:solidFill>
                <a:srgbClr val="FFFFFF"/>
              </a:solidFill>
            </a:endParaRPr>
          </a:p>
          <a:p>
            <a:pPr indent="0" lvl="0" marL="0" rtl="0" algn="l">
              <a:spcBef>
                <a:spcPts val="0"/>
              </a:spcBef>
              <a:spcAft>
                <a:spcPts val="0"/>
              </a:spcAft>
              <a:buNone/>
            </a:pPr>
            <a:r>
              <a:rPr lang="en">
                <a:solidFill>
                  <a:srgbClr val="FFFFFF"/>
                </a:solidFill>
              </a:rPr>
              <a:t> in amount and describes </a:t>
            </a:r>
            <a:endParaRPr>
              <a:solidFill>
                <a:srgbClr val="FFFFFF"/>
              </a:solidFill>
            </a:endParaRPr>
          </a:p>
          <a:p>
            <a:pPr indent="0" lvl="0" marL="0" rtl="0" algn="l">
              <a:spcBef>
                <a:spcPts val="0"/>
              </a:spcBef>
              <a:spcAft>
                <a:spcPts val="0"/>
              </a:spcAft>
              <a:buNone/>
            </a:pPr>
            <a:r>
              <a:rPr lang="en">
                <a:solidFill>
                  <a:srgbClr val="FFFFFF"/>
                </a:solidFill>
              </a:rPr>
              <a:t>a lot of information but after </a:t>
            </a:r>
            <a:endParaRPr>
              <a:solidFill>
                <a:srgbClr val="FFFFFF"/>
              </a:solidFill>
            </a:endParaRPr>
          </a:p>
          <a:p>
            <a:pPr indent="0" lvl="0" marL="0" rtl="0" algn="l">
              <a:spcBef>
                <a:spcPts val="0"/>
              </a:spcBef>
              <a:spcAft>
                <a:spcPts val="0"/>
              </a:spcAft>
              <a:buNone/>
            </a:pPr>
            <a:r>
              <a:rPr lang="en">
                <a:solidFill>
                  <a:srgbClr val="FFFFFF"/>
                </a:solidFill>
              </a:rPr>
              <a:t>cleansing the dataset shrinks down </a:t>
            </a:r>
            <a:endParaRPr>
              <a:solidFill>
                <a:srgbClr val="FFFFFF"/>
              </a:solidFill>
            </a:endParaRPr>
          </a:p>
          <a:p>
            <a:pPr indent="0" lvl="0" marL="0" rtl="0" algn="l">
              <a:spcBef>
                <a:spcPts val="0"/>
              </a:spcBef>
              <a:spcAft>
                <a:spcPts val="0"/>
              </a:spcAft>
              <a:buNone/>
            </a:pPr>
            <a:r>
              <a:rPr lang="en">
                <a:solidFill>
                  <a:srgbClr val="FFFFFF"/>
                </a:solidFill>
              </a:rPr>
              <a:t>to only 50% of valid records post handling missing values</a:t>
            </a:r>
            <a:r>
              <a:rPr lang="en">
                <a:solidFill>
                  <a:srgbClr val="FFFFFF"/>
                </a:solidFill>
              </a:rPr>
              <a:t>.</a:t>
            </a:r>
            <a:endParaRPr>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0" name="Shape 110"/>
        <p:cNvGrpSpPr/>
        <p:nvPr/>
      </p:nvGrpSpPr>
      <p:grpSpPr>
        <a:xfrm>
          <a:off x="0" y="0"/>
          <a:ext cx="0" cy="0"/>
          <a:chOff x="0" y="0"/>
          <a:chExt cx="0" cy="0"/>
        </a:xfrm>
      </p:grpSpPr>
      <p:sp>
        <p:nvSpPr>
          <p:cNvPr id="111" name="Google Shape;111;p19"/>
          <p:cNvSpPr txBox="1"/>
          <p:nvPr>
            <p:ph type="title"/>
          </p:nvPr>
        </p:nvSpPr>
        <p:spPr>
          <a:xfrm rot="-2242184">
            <a:off x="5461971" y="488073"/>
            <a:ext cx="2345309" cy="70731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5100">
                <a:solidFill>
                  <a:srgbClr val="FF0000"/>
                </a:solidFill>
              </a:rPr>
              <a:t>E  D A</a:t>
            </a:r>
            <a:endParaRPr b="1" sz="5100">
              <a:solidFill>
                <a:srgbClr val="FF0000"/>
              </a:solidFill>
            </a:endParaRPr>
          </a:p>
        </p:txBody>
      </p:sp>
      <p:sp>
        <p:nvSpPr>
          <p:cNvPr id="112" name="Google Shape;112;p19"/>
          <p:cNvSpPr txBox="1"/>
          <p:nvPr>
            <p:ph idx="1" type="subTitle"/>
          </p:nvPr>
        </p:nvSpPr>
        <p:spPr>
          <a:xfrm>
            <a:off x="265500" y="299550"/>
            <a:ext cx="4171200" cy="459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434343"/>
                </a:solidFill>
              </a:rPr>
              <a:t>EDA is probably the most important step in any kind of Data analytics case study as it lays down the basis and direction of the analysis towards proper modelling. </a:t>
            </a:r>
            <a:endParaRPr sz="1500">
              <a:solidFill>
                <a:srgbClr val="434343"/>
              </a:solidFill>
            </a:endParaRPr>
          </a:p>
          <a:p>
            <a:pPr indent="0" lvl="0" marL="0" rtl="0" algn="l">
              <a:spcBef>
                <a:spcPts val="0"/>
              </a:spcBef>
              <a:spcAft>
                <a:spcPts val="0"/>
              </a:spcAft>
              <a:buNone/>
            </a:pPr>
            <a:r>
              <a:rPr lang="en" sz="1500">
                <a:solidFill>
                  <a:srgbClr val="434343"/>
                </a:solidFill>
              </a:rPr>
              <a:t>Thus we must avoid completely getting rid of any record and should emphasize on mean, median or mode replacement in the missing value cells.</a:t>
            </a:r>
            <a:endParaRPr sz="1500">
              <a:solidFill>
                <a:srgbClr val="434343"/>
              </a:solidFill>
            </a:endParaRPr>
          </a:p>
          <a:p>
            <a:pPr indent="0" lvl="0" marL="0" rtl="0" algn="l">
              <a:spcBef>
                <a:spcPts val="0"/>
              </a:spcBef>
              <a:spcAft>
                <a:spcPts val="0"/>
              </a:spcAft>
              <a:buNone/>
            </a:pPr>
            <a:r>
              <a:t/>
            </a:r>
            <a:endParaRPr sz="1500">
              <a:solidFill>
                <a:srgbClr val="434343"/>
              </a:solidFill>
            </a:endParaRPr>
          </a:p>
          <a:p>
            <a:pPr indent="0" lvl="0" marL="0" rtl="0" algn="l">
              <a:spcBef>
                <a:spcPts val="0"/>
              </a:spcBef>
              <a:spcAft>
                <a:spcPts val="0"/>
              </a:spcAft>
              <a:buNone/>
            </a:pPr>
            <a:r>
              <a:rPr lang="en" sz="1500">
                <a:solidFill>
                  <a:srgbClr val="434343"/>
                </a:solidFill>
              </a:rPr>
              <a:t>Moving to our data to achieve the objectives mentioned earlier in the Problem statement we will be carefully </a:t>
            </a:r>
            <a:r>
              <a:rPr lang="en" sz="1500">
                <a:solidFill>
                  <a:srgbClr val="434343"/>
                </a:solidFill>
              </a:rPr>
              <a:t>handling</a:t>
            </a:r>
            <a:r>
              <a:rPr lang="en" sz="1500">
                <a:solidFill>
                  <a:srgbClr val="434343"/>
                </a:solidFill>
              </a:rPr>
              <a:t> the data and make necessary adjustments. </a:t>
            </a:r>
            <a:endParaRPr sz="1500">
              <a:solidFill>
                <a:srgbClr val="434343"/>
              </a:solidFill>
            </a:endParaRPr>
          </a:p>
          <a:p>
            <a:pPr indent="0" lvl="0" marL="0" rtl="0" algn="l">
              <a:spcBef>
                <a:spcPts val="0"/>
              </a:spcBef>
              <a:spcAft>
                <a:spcPts val="0"/>
              </a:spcAft>
              <a:buNone/>
            </a:pPr>
            <a:r>
              <a:t/>
            </a:r>
            <a:endParaRPr sz="1500">
              <a:solidFill>
                <a:srgbClr val="434343"/>
              </a:solidFill>
            </a:endParaRPr>
          </a:p>
          <a:p>
            <a:pPr indent="0" lvl="0" marL="0" rtl="0" algn="l">
              <a:spcBef>
                <a:spcPts val="0"/>
              </a:spcBef>
              <a:spcAft>
                <a:spcPts val="0"/>
              </a:spcAft>
              <a:buNone/>
            </a:pPr>
            <a:r>
              <a:rPr lang="en" sz="1500">
                <a:solidFill>
                  <a:srgbClr val="434343"/>
                </a:solidFill>
              </a:rPr>
              <a:t>Let’s move forward to the technical analysis and the code of the study.</a:t>
            </a:r>
            <a:endParaRPr sz="1500">
              <a:solidFill>
                <a:srgbClr val="434343"/>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2A2A"/>
        </a:solidFill>
      </p:bgPr>
    </p:bg>
    <p:spTree>
      <p:nvGrpSpPr>
        <p:cNvPr id="116" name="Shape 116"/>
        <p:cNvGrpSpPr/>
        <p:nvPr/>
      </p:nvGrpSpPr>
      <p:grpSpPr>
        <a:xfrm>
          <a:off x="0" y="0"/>
          <a:ext cx="0" cy="0"/>
          <a:chOff x="0" y="0"/>
          <a:chExt cx="0" cy="0"/>
        </a:xfrm>
      </p:grpSpPr>
      <p:sp>
        <p:nvSpPr>
          <p:cNvPr id="117" name="Google Shape;117;p20"/>
          <p:cNvSpPr txBox="1"/>
          <p:nvPr>
            <p:ph idx="4294967295" type="title"/>
          </p:nvPr>
        </p:nvSpPr>
        <p:spPr>
          <a:xfrm>
            <a:off x="177000" y="321825"/>
            <a:ext cx="5945100" cy="5844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100">
                <a:solidFill>
                  <a:srgbClr val="FF0D0D"/>
                </a:solidFill>
                <a:latin typeface="Arial"/>
                <a:ea typeface="Arial"/>
                <a:cs typeface="Arial"/>
                <a:sym typeface="Arial"/>
              </a:rPr>
              <a:t>What is the best-selling category?</a:t>
            </a:r>
            <a:endParaRPr sz="4000">
              <a:solidFill>
                <a:srgbClr val="FF0D0D"/>
              </a:solidFill>
            </a:endParaRPr>
          </a:p>
        </p:txBody>
      </p:sp>
      <p:cxnSp>
        <p:nvCxnSpPr>
          <p:cNvPr id="118" name="Google Shape;118;p20"/>
          <p:cNvCxnSpPr/>
          <p:nvPr/>
        </p:nvCxnSpPr>
        <p:spPr>
          <a:xfrm>
            <a:off x="4295550" y="2693400"/>
            <a:ext cx="552900" cy="0"/>
          </a:xfrm>
          <a:prstGeom prst="straightConnector1">
            <a:avLst/>
          </a:prstGeom>
          <a:noFill/>
          <a:ln cap="flat" cmpd="sng" w="28575">
            <a:solidFill>
              <a:schemeClr val="dk1"/>
            </a:solidFill>
            <a:prstDash val="solid"/>
            <a:round/>
            <a:headEnd len="sm" w="sm" type="none"/>
            <a:tailEnd len="sm" w="sm" type="none"/>
          </a:ln>
        </p:spPr>
      </p:cxnSp>
      <p:sp>
        <p:nvSpPr>
          <p:cNvPr id="119" name="Google Shape;119;p20"/>
          <p:cNvSpPr txBox="1"/>
          <p:nvPr>
            <p:ph idx="4294967295" type="body"/>
          </p:nvPr>
        </p:nvSpPr>
        <p:spPr>
          <a:xfrm>
            <a:off x="773700" y="848700"/>
            <a:ext cx="7250700" cy="1145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600">
                <a:solidFill>
                  <a:schemeClr val="lt1"/>
                </a:solidFill>
              </a:rPr>
              <a:t>The categorical sales is clearly dominated by “</a:t>
            </a:r>
            <a:r>
              <a:rPr b="1" lang="en" sz="1600">
                <a:solidFill>
                  <a:srgbClr val="FF0D0D"/>
                </a:solidFill>
              </a:rPr>
              <a:t>Mobiles $ Tablets</a:t>
            </a:r>
            <a:r>
              <a:rPr lang="en" sz="1600">
                <a:solidFill>
                  <a:schemeClr val="lt1"/>
                </a:solidFill>
              </a:rPr>
              <a:t>” in both segments i.e. in Gross sales and number of products sold per category as shown below in the designed pie plot designated for all categories sales. </a:t>
            </a:r>
            <a:endParaRPr sz="1600">
              <a:solidFill>
                <a:schemeClr val="lt1"/>
              </a:solidFill>
            </a:endParaRPr>
          </a:p>
        </p:txBody>
      </p:sp>
      <p:sp>
        <p:nvSpPr>
          <p:cNvPr id="120" name="Google Shape;120;p20"/>
          <p:cNvSpPr/>
          <p:nvPr/>
        </p:nvSpPr>
        <p:spPr>
          <a:xfrm rot="-1547493">
            <a:off x="8623353" y="63441"/>
            <a:ext cx="288211" cy="143570"/>
          </a:xfrm>
          <a:prstGeom prst="rtTriangle">
            <a:avLst/>
          </a:prstGeom>
          <a:solidFill>
            <a:srgbClr val="FF0D0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0"/>
          <p:cNvSpPr/>
          <p:nvPr/>
        </p:nvSpPr>
        <p:spPr>
          <a:xfrm>
            <a:off x="80950" y="4801925"/>
            <a:ext cx="977400" cy="237000"/>
          </a:xfrm>
          <a:prstGeom prst="triangle">
            <a:avLst>
              <a:gd fmla="val 50000" name="adj"/>
            </a:avLst>
          </a:prstGeom>
          <a:solidFill>
            <a:srgbClr val="FF0D0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0"/>
          <p:cNvSpPr/>
          <p:nvPr/>
        </p:nvSpPr>
        <p:spPr>
          <a:xfrm rot="874844">
            <a:off x="90826" y="3582443"/>
            <a:ext cx="306264" cy="1441165"/>
          </a:xfrm>
          <a:prstGeom prst="diamond">
            <a:avLst/>
          </a:prstGeom>
          <a:solidFill>
            <a:srgbClr val="FF0D0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0"/>
          <p:cNvSpPr/>
          <p:nvPr/>
        </p:nvSpPr>
        <p:spPr>
          <a:xfrm rot="7818846">
            <a:off x="124806" y="4617271"/>
            <a:ext cx="701106" cy="187529"/>
          </a:xfrm>
          <a:prstGeom prst="rtTriangle">
            <a:avLst/>
          </a:prstGeom>
          <a:solidFill>
            <a:srgbClr val="FF0D0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0"/>
          <p:cNvSpPr/>
          <p:nvPr/>
        </p:nvSpPr>
        <p:spPr>
          <a:xfrm flipH="1" rot="1289453">
            <a:off x="8036938" y="-41706"/>
            <a:ext cx="688680" cy="1803647"/>
          </a:xfrm>
          <a:prstGeom prst="rtTriangle">
            <a:avLst/>
          </a:prstGeom>
          <a:solidFill>
            <a:srgbClr val="FF0D0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0"/>
          <p:cNvSpPr/>
          <p:nvPr/>
        </p:nvSpPr>
        <p:spPr>
          <a:xfrm rot="-2355606">
            <a:off x="7741767" y="384846"/>
            <a:ext cx="1278993" cy="245380"/>
          </a:xfrm>
          <a:prstGeom prst="rtTriangle">
            <a:avLst/>
          </a:prstGeom>
          <a:solidFill>
            <a:srgbClr val="FF0D0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6" name="Google Shape;126;p20"/>
          <p:cNvPicPr preferRelativeResize="0"/>
          <p:nvPr/>
        </p:nvPicPr>
        <p:blipFill>
          <a:blip r:embed="rId3">
            <a:alphaModFix/>
          </a:blip>
          <a:stretch>
            <a:fillRect/>
          </a:stretch>
        </p:blipFill>
        <p:spPr>
          <a:xfrm>
            <a:off x="1058350" y="2283275"/>
            <a:ext cx="7870599" cy="2573275"/>
          </a:xfrm>
          <a:prstGeom prst="rect">
            <a:avLst/>
          </a:prstGeom>
          <a:noFill/>
          <a:ln>
            <a:noFill/>
          </a:ln>
        </p:spPr>
      </p:pic>
      <p:sp>
        <p:nvSpPr>
          <p:cNvPr id="127" name="Google Shape;127;p20"/>
          <p:cNvSpPr/>
          <p:nvPr/>
        </p:nvSpPr>
        <p:spPr>
          <a:xfrm rot="-5522423">
            <a:off x="8407524" y="828960"/>
            <a:ext cx="977420" cy="237149"/>
          </a:xfrm>
          <a:prstGeom prst="triangle">
            <a:avLst>
              <a:gd fmla="val 50000" name="adj"/>
            </a:avLst>
          </a:prstGeom>
          <a:solidFill>
            <a:srgbClr val="FF0D0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2A2A"/>
        </a:solidFill>
      </p:bgPr>
    </p:bg>
    <p:spTree>
      <p:nvGrpSpPr>
        <p:cNvPr id="131" name="Shape 131"/>
        <p:cNvGrpSpPr/>
        <p:nvPr/>
      </p:nvGrpSpPr>
      <p:grpSpPr>
        <a:xfrm>
          <a:off x="0" y="0"/>
          <a:ext cx="0" cy="0"/>
          <a:chOff x="0" y="0"/>
          <a:chExt cx="0" cy="0"/>
        </a:xfrm>
      </p:grpSpPr>
      <p:sp>
        <p:nvSpPr>
          <p:cNvPr id="132" name="Google Shape;132;p21"/>
          <p:cNvSpPr txBox="1"/>
          <p:nvPr>
            <p:ph idx="4294967295" type="title"/>
          </p:nvPr>
        </p:nvSpPr>
        <p:spPr>
          <a:xfrm>
            <a:off x="275725" y="454925"/>
            <a:ext cx="6893700" cy="5844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900">
                <a:solidFill>
                  <a:srgbClr val="FF0D0D"/>
                </a:solidFill>
                <a:latin typeface="Arial"/>
                <a:ea typeface="Arial"/>
                <a:cs typeface="Arial"/>
                <a:sym typeface="Arial"/>
              </a:rPr>
              <a:t>Visualize payment method and order status frequency</a:t>
            </a:r>
            <a:endParaRPr sz="4600">
              <a:solidFill>
                <a:srgbClr val="FF0D0D"/>
              </a:solidFill>
            </a:endParaRPr>
          </a:p>
        </p:txBody>
      </p:sp>
      <p:cxnSp>
        <p:nvCxnSpPr>
          <p:cNvPr id="133" name="Google Shape;133;p21"/>
          <p:cNvCxnSpPr/>
          <p:nvPr/>
        </p:nvCxnSpPr>
        <p:spPr>
          <a:xfrm>
            <a:off x="4295550" y="2693400"/>
            <a:ext cx="552900" cy="0"/>
          </a:xfrm>
          <a:prstGeom prst="straightConnector1">
            <a:avLst/>
          </a:prstGeom>
          <a:noFill/>
          <a:ln cap="flat" cmpd="sng" w="28575">
            <a:solidFill>
              <a:schemeClr val="dk1"/>
            </a:solidFill>
            <a:prstDash val="solid"/>
            <a:round/>
            <a:headEnd len="sm" w="sm" type="none"/>
            <a:tailEnd len="sm" w="sm" type="none"/>
          </a:ln>
        </p:spPr>
      </p:cxnSp>
      <p:sp>
        <p:nvSpPr>
          <p:cNvPr id="134" name="Google Shape;134;p21"/>
          <p:cNvSpPr/>
          <p:nvPr/>
        </p:nvSpPr>
        <p:spPr>
          <a:xfrm rot="-1547493">
            <a:off x="8623353" y="63441"/>
            <a:ext cx="288211" cy="143570"/>
          </a:xfrm>
          <a:prstGeom prst="rtTriangle">
            <a:avLst/>
          </a:prstGeom>
          <a:solidFill>
            <a:srgbClr val="FF0D0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1"/>
          <p:cNvSpPr/>
          <p:nvPr/>
        </p:nvSpPr>
        <p:spPr>
          <a:xfrm>
            <a:off x="80950" y="4801925"/>
            <a:ext cx="977400" cy="237000"/>
          </a:xfrm>
          <a:prstGeom prst="triangle">
            <a:avLst>
              <a:gd fmla="val 50000" name="adj"/>
            </a:avLst>
          </a:prstGeom>
          <a:solidFill>
            <a:srgbClr val="FF0D0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1"/>
          <p:cNvSpPr/>
          <p:nvPr/>
        </p:nvSpPr>
        <p:spPr>
          <a:xfrm rot="874844">
            <a:off x="90826" y="3582443"/>
            <a:ext cx="306264" cy="1441165"/>
          </a:xfrm>
          <a:prstGeom prst="diamond">
            <a:avLst/>
          </a:prstGeom>
          <a:solidFill>
            <a:srgbClr val="FF0D0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1"/>
          <p:cNvSpPr/>
          <p:nvPr/>
        </p:nvSpPr>
        <p:spPr>
          <a:xfrm rot="7818846">
            <a:off x="124806" y="4617271"/>
            <a:ext cx="701106" cy="187529"/>
          </a:xfrm>
          <a:prstGeom prst="rtTriangle">
            <a:avLst/>
          </a:prstGeom>
          <a:solidFill>
            <a:srgbClr val="FF0D0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1"/>
          <p:cNvSpPr/>
          <p:nvPr/>
        </p:nvSpPr>
        <p:spPr>
          <a:xfrm flipH="1" rot="1289453">
            <a:off x="8036938" y="-41706"/>
            <a:ext cx="688680" cy="1803647"/>
          </a:xfrm>
          <a:prstGeom prst="rtTriangle">
            <a:avLst/>
          </a:prstGeom>
          <a:solidFill>
            <a:srgbClr val="FF0D0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1"/>
          <p:cNvSpPr/>
          <p:nvPr/>
        </p:nvSpPr>
        <p:spPr>
          <a:xfrm rot="-2355606">
            <a:off x="7741767" y="384846"/>
            <a:ext cx="1278993" cy="245380"/>
          </a:xfrm>
          <a:prstGeom prst="rtTriangle">
            <a:avLst/>
          </a:prstGeom>
          <a:solidFill>
            <a:srgbClr val="FF0D0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1"/>
          <p:cNvSpPr/>
          <p:nvPr/>
        </p:nvSpPr>
        <p:spPr>
          <a:xfrm rot="-5522423">
            <a:off x="8407524" y="828960"/>
            <a:ext cx="977420" cy="237149"/>
          </a:xfrm>
          <a:prstGeom prst="triangle">
            <a:avLst>
              <a:gd fmla="val 50000" name="adj"/>
            </a:avLst>
          </a:prstGeom>
          <a:solidFill>
            <a:srgbClr val="FF0D0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1" name="Google Shape;141;p21"/>
          <p:cNvPicPr preferRelativeResize="0"/>
          <p:nvPr/>
        </p:nvPicPr>
        <p:blipFill>
          <a:blip r:embed="rId3">
            <a:alphaModFix/>
          </a:blip>
          <a:stretch>
            <a:fillRect/>
          </a:stretch>
        </p:blipFill>
        <p:spPr>
          <a:xfrm>
            <a:off x="773700" y="523800"/>
            <a:ext cx="7343351" cy="3782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